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8" r:id="rId2"/>
    <p:sldId id="301" r:id="rId3"/>
    <p:sldId id="302" r:id="rId4"/>
    <p:sldId id="303" r:id="rId5"/>
    <p:sldId id="309" r:id="rId6"/>
    <p:sldId id="285" r:id="rId7"/>
    <p:sldId id="286" r:id="rId8"/>
    <p:sldId id="313" r:id="rId9"/>
    <p:sldId id="312" r:id="rId10"/>
    <p:sldId id="311" r:id="rId11"/>
    <p:sldId id="305" r:id="rId12"/>
    <p:sldId id="307" r:id="rId13"/>
    <p:sldId id="308"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DE6E6-43B4-4726-94D5-5C335679CD93}"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3D77A-044F-4292-B3BB-37D4CD5521E5}" type="slidenum">
              <a:rPr lang="en-US" smtClean="0"/>
              <a:t>‹#›</a:t>
            </a:fld>
            <a:endParaRPr lang="en-US"/>
          </a:p>
        </p:txBody>
      </p:sp>
    </p:spTree>
    <p:extLst>
      <p:ext uri="{BB962C8B-B14F-4D97-AF65-F5344CB8AC3E}">
        <p14:creationId xmlns:p14="http://schemas.microsoft.com/office/powerpoint/2010/main" val="1809355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88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Verdana" panose="020B0604030504040204" pitchFamily="34" charset="0"/>
              </a:rPr>
              <a:t>“percentage change in the cost of living” means the percentage change from April 1 of the prior year to April 1 of the current year in the regional Consumer Price Index for the region where the residential real property is located, as published by the United States Bureau of Labor Statistics. If a regional index is not available, the California Consumer Price Index for All Urban Consumers for all items, as determined by the Department of Industrial Relations, shall apply.</a:t>
            </a:r>
            <a:endParaRPr lang="en-US" i="1"/>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12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Verdana" panose="020B0604030504040204" pitchFamily="34" charset="0"/>
              </a:rPr>
              <a:t>“percentage change in the cost of living” means the percentage change from April 1 of the prior year to April 1 of the current year in the regional Consumer Price Index for the region where the residential real property is located, as published by the United States Bureau of Labor Statistics. If a regional index is not available, the California Consumer Price Index for All Urban Consumers for all items, as determined by the Department of Industrial Relations, shall apply.</a:t>
            </a:r>
            <a:endParaRPr lang="en-US" i="1"/>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86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Calibri" panose="020F0502020204030204" pitchFamily="34" charset="0"/>
                <a:cs typeface="Times New Roman" panose="02020603050405020304" pitchFamily="18" charset="0"/>
              </a:rPr>
              <a:t>Need to add </a:t>
            </a:r>
            <a:r>
              <a:rPr lang="en-US" sz="1900" dirty="0" err="1">
                <a:latin typeface="Calibri" panose="020F0502020204030204" pitchFamily="34" charset="0"/>
                <a:cs typeface="Times New Roman" panose="02020603050405020304" pitchFamily="18" charset="0"/>
              </a:rPr>
              <a:t>requirments</a:t>
            </a:r>
            <a:endParaRPr lang="en-US" sz="1900">
              <a:latin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56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endParaRPr lang="en-US"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25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endParaRPr lang="en-US"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26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endParaRPr lang="en-US"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333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33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Nordberg | DeNichilo</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879CC-A926-4897-BBE7-2B674F2FD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85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73B4-04E1-5B4B-D6CB-E5945852B1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F5D707-5218-CE56-919C-F55E7ACEA9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81D23D-6465-71E3-CB21-DE68E3EC51A6}"/>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5" name="Footer Placeholder 4">
            <a:extLst>
              <a:ext uri="{FF2B5EF4-FFF2-40B4-BE49-F238E27FC236}">
                <a16:creationId xmlns:a16="http://schemas.microsoft.com/office/drawing/2014/main" id="{4CFB27AA-7BC3-1C19-7EA4-5AC584985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EE8B9-6061-740C-88F7-A81F18180684}"/>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338276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7435-A248-9FD6-F42F-2D63A439AB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24BD36-5996-6C02-5319-D5ED60668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4B00F-52C5-69BE-F8CC-B8B5D8AC683E}"/>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5" name="Footer Placeholder 4">
            <a:extLst>
              <a:ext uri="{FF2B5EF4-FFF2-40B4-BE49-F238E27FC236}">
                <a16:creationId xmlns:a16="http://schemas.microsoft.com/office/drawing/2014/main" id="{C409878F-B49D-7E48-9B63-5480E9425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5786E-2208-7E5F-D707-431657B2AE7E}"/>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2558476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FD7FFD-186E-8B77-2627-29802AC500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B4E58-43E7-6BC6-964E-47B8C4B63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D76C5-096E-B578-BFA1-09477A1C1765}"/>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5" name="Footer Placeholder 4">
            <a:extLst>
              <a:ext uri="{FF2B5EF4-FFF2-40B4-BE49-F238E27FC236}">
                <a16:creationId xmlns:a16="http://schemas.microsoft.com/office/drawing/2014/main" id="{9E9EC84F-9C2E-9CC8-1397-839F6FA70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6A21A-374E-C71B-58A4-A4741EEAF494}"/>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183230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165ED-8B75-07DC-EF20-F80061134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C7FD08-7AE4-00AD-3C9D-5E79F5B679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9718-898E-59B0-681F-C2EE8CD7598C}"/>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5" name="Footer Placeholder 4">
            <a:extLst>
              <a:ext uri="{FF2B5EF4-FFF2-40B4-BE49-F238E27FC236}">
                <a16:creationId xmlns:a16="http://schemas.microsoft.com/office/drawing/2014/main" id="{F542322C-6FEF-CCF3-3534-6E6503558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E7240-9B21-BF7C-E56D-09FC2C3957E2}"/>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60220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1F49-B31D-58AF-A0AE-761CB64846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06B1F-68B2-CD6F-F31F-37FF9280A6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AB1270-7DF6-55D4-48DA-8FC17B205F93}"/>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5" name="Footer Placeholder 4">
            <a:extLst>
              <a:ext uri="{FF2B5EF4-FFF2-40B4-BE49-F238E27FC236}">
                <a16:creationId xmlns:a16="http://schemas.microsoft.com/office/drawing/2014/main" id="{DB17EA5A-42BD-9FD6-4C6A-0EB8C939A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37BA1-36AA-11E5-548F-5E434DB442A0}"/>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131056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D61A-7C8E-F801-6034-36B3C06A8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BC20F-1847-A9A7-E39F-E5EB9DE3D5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5E7B2E-BDEC-3245-ED55-B36496B1B3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23459-1A07-E62D-228F-F323DDB169DB}"/>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6" name="Footer Placeholder 5">
            <a:extLst>
              <a:ext uri="{FF2B5EF4-FFF2-40B4-BE49-F238E27FC236}">
                <a16:creationId xmlns:a16="http://schemas.microsoft.com/office/drawing/2014/main" id="{5CFE8E7B-F1F5-18BA-8F18-1E993D4C76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4C2E0-EA11-5456-3C49-1CBEEA3ECDA9}"/>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425109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8134-48A0-1EE9-004E-02C695519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DBBC67-F42F-526D-F70D-84F8E0428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0C66CB-5F3F-0FCB-B494-5105A5CF8C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A4E19-3236-BFCF-3E84-A26CD43ACD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1B959-EC18-AAAA-786B-C215BEB20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82A2E9-B02F-C139-354A-5E61685E1E21}"/>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8" name="Footer Placeholder 7">
            <a:extLst>
              <a:ext uri="{FF2B5EF4-FFF2-40B4-BE49-F238E27FC236}">
                <a16:creationId xmlns:a16="http://schemas.microsoft.com/office/drawing/2014/main" id="{00FE945D-FC7A-7042-F803-5136A327B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E2CCD-E4B0-C889-4B52-C1C809DB634D}"/>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2446597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615B-F998-968E-DE1E-E438D5E2B9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DE9E5B-9003-BCC3-DFB4-AB5E73B82ACA}"/>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4" name="Footer Placeholder 3">
            <a:extLst>
              <a:ext uri="{FF2B5EF4-FFF2-40B4-BE49-F238E27FC236}">
                <a16:creationId xmlns:a16="http://schemas.microsoft.com/office/drawing/2014/main" id="{E3A8C619-FB07-8AC1-3754-0161B6628F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A46E9F-AD0F-3494-F823-F46AD4A65690}"/>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232861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CFD1F-623D-A4B8-13B5-F28DE55D33E7}"/>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3" name="Footer Placeholder 2">
            <a:extLst>
              <a:ext uri="{FF2B5EF4-FFF2-40B4-BE49-F238E27FC236}">
                <a16:creationId xmlns:a16="http://schemas.microsoft.com/office/drawing/2014/main" id="{8DC5B5FA-EB15-6B79-EBBD-F1E93E06C6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E56547-7032-9E64-D8FC-7AFBC40DF6A2}"/>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399360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7652-A367-B5D8-CD7E-FFC6E49B9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622305-1813-04F2-9882-2AF924E5B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AD5C3F-CF73-BADD-59A2-6733C48C68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2B24B-B0FB-9F12-1886-80643061D935}"/>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6" name="Footer Placeholder 5">
            <a:extLst>
              <a:ext uri="{FF2B5EF4-FFF2-40B4-BE49-F238E27FC236}">
                <a16:creationId xmlns:a16="http://schemas.microsoft.com/office/drawing/2014/main" id="{F0F13BBE-1128-E49D-DED5-B9E6753D7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890A2-90E2-762A-B082-3545DCB05C08}"/>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87372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A9D3-F0EE-4544-A8A6-C86AC8F37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89E47F-852D-F87D-8D38-2D5B13AD8E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F62B5-6C84-B96D-0C2E-C3A95A4CA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6A843-E2F3-AF3A-9447-364E18C96584}"/>
              </a:ext>
            </a:extLst>
          </p:cNvPr>
          <p:cNvSpPr>
            <a:spLocks noGrp="1"/>
          </p:cNvSpPr>
          <p:nvPr>
            <p:ph type="dt" sz="half" idx="10"/>
          </p:nvPr>
        </p:nvSpPr>
        <p:spPr/>
        <p:txBody>
          <a:bodyPr/>
          <a:lstStyle/>
          <a:p>
            <a:fld id="{528772ED-201B-4C17-A47F-329CC25192A8}" type="datetimeFigureOut">
              <a:rPr lang="en-US" smtClean="0"/>
              <a:t>10/30/2023</a:t>
            </a:fld>
            <a:endParaRPr lang="en-US"/>
          </a:p>
        </p:txBody>
      </p:sp>
      <p:sp>
        <p:nvSpPr>
          <p:cNvPr id="6" name="Footer Placeholder 5">
            <a:extLst>
              <a:ext uri="{FF2B5EF4-FFF2-40B4-BE49-F238E27FC236}">
                <a16:creationId xmlns:a16="http://schemas.microsoft.com/office/drawing/2014/main" id="{73CA00C4-1DC2-2CAF-1123-273AB12FA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D4AEB-AF41-C20F-3F6D-B9EEBC79C35F}"/>
              </a:ext>
            </a:extLst>
          </p:cNvPr>
          <p:cNvSpPr>
            <a:spLocks noGrp="1"/>
          </p:cNvSpPr>
          <p:nvPr>
            <p:ph type="sldNum" sz="quarter" idx="12"/>
          </p:nvPr>
        </p:nvSpPr>
        <p:spPr/>
        <p:txBody>
          <a:bodyPr/>
          <a:lstStyle/>
          <a:p>
            <a:fld id="{E04F94AD-462E-4BDF-BD75-C683AD48201F}" type="slidenum">
              <a:rPr lang="en-US" smtClean="0"/>
              <a:t>‹#›</a:t>
            </a:fld>
            <a:endParaRPr lang="en-US"/>
          </a:p>
        </p:txBody>
      </p:sp>
    </p:spTree>
    <p:extLst>
      <p:ext uri="{BB962C8B-B14F-4D97-AF65-F5344CB8AC3E}">
        <p14:creationId xmlns:p14="http://schemas.microsoft.com/office/powerpoint/2010/main" val="138731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390D2D-8D0C-96B4-BB4C-9202B2FC28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4D56D8-2E15-A3E1-E7FE-365E088EA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D2E94-1635-13CC-3E52-EA4A8C163D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772ED-201B-4C17-A47F-329CC25192A8}" type="datetimeFigureOut">
              <a:rPr lang="en-US" smtClean="0"/>
              <a:t>10/30/2023</a:t>
            </a:fld>
            <a:endParaRPr lang="en-US"/>
          </a:p>
        </p:txBody>
      </p:sp>
      <p:sp>
        <p:nvSpPr>
          <p:cNvPr id="5" name="Footer Placeholder 4">
            <a:extLst>
              <a:ext uri="{FF2B5EF4-FFF2-40B4-BE49-F238E27FC236}">
                <a16:creationId xmlns:a16="http://schemas.microsoft.com/office/drawing/2014/main" id="{2CFB8E98-2B24-A652-235F-64E1DDD51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701CB4-93DC-6E9E-EBC3-2F60F4281C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F94AD-462E-4BDF-BD75-C683AD48201F}" type="slidenum">
              <a:rPr lang="en-US" smtClean="0"/>
              <a:t>‹#›</a:t>
            </a:fld>
            <a:endParaRPr lang="en-US"/>
          </a:p>
        </p:txBody>
      </p:sp>
    </p:spTree>
    <p:extLst>
      <p:ext uri="{BB962C8B-B14F-4D97-AF65-F5344CB8AC3E}">
        <p14:creationId xmlns:p14="http://schemas.microsoft.com/office/powerpoint/2010/main" val="3639352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rought.ca.gov/state-drought-response/statewide-emergency-water-conservation-regulations/"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mailto:Robert@NDHOALaw.com"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Robert@NDHOALaw.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F790-7B2A-B0E1-8770-8C084A182637}"/>
              </a:ext>
            </a:extLst>
          </p:cNvPr>
          <p:cNvSpPr>
            <a:spLocks noGrp="1"/>
          </p:cNvSpPr>
          <p:nvPr>
            <p:ph type="ctrTitle"/>
          </p:nvPr>
        </p:nvSpPr>
        <p:spPr>
          <a:xfrm>
            <a:off x="1617504" y="2235200"/>
            <a:ext cx="9144000" cy="2748964"/>
          </a:xfrm>
        </p:spPr>
        <p:txBody>
          <a:bodyPr>
            <a:normAutofit/>
          </a:bodyPr>
          <a:lstStyle/>
          <a:p>
            <a:pPr algn="ctr"/>
            <a:br>
              <a:rPr lang="en-US"/>
            </a:br>
            <a:endParaRPr lang="en-US"/>
          </a:p>
        </p:txBody>
      </p:sp>
      <p:pic>
        <p:nvPicPr>
          <p:cNvPr id="4" name="Picture 3" descr="A picture containing text, outdoor, building, sign&#10;&#10;Description automatically generated">
            <a:extLst>
              <a:ext uri="{FF2B5EF4-FFF2-40B4-BE49-F238E27FC236}">
                <a16:creationId xmlns:a16="http://schemas.microsoft.com/office/drawing/2014/main" id="{5C0DA690-D6EF-0B1C-245A-19EF751FB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56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C5E86-066B-C875-A29A-799C78B259F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AB 1572 – Potable Water</a:t>
            </a:r>
          </a:p>
        </p:txBody>
      </p:sp>
      <p:pic>
        <p:nvPicPr>
          <p:cNvPr id="4" name="Picture 3" descr="Landscaped garden, with grass, bushes and gravel pathway">
            <a:extLst>
              <a:ext uri="{FF2B5EF4-FFF2-40B4-BE49-F238E27FC236}">
                <a16:creationId xmlns:a16="http://schemas.microsoft.com/office/drawing/2014/main" id="{C708B03B-2CC1-FBCB-3F7D-C7FAE2A18394}"/>
              </a:ext>
            </a:extLst>
          </p:cNvPr>
          <p:cNvPicPr>
            <a:picLocks noChangeAspect="1"/>
          </p:cNvPicPr>
          <p:nvPr/>
        </p:nvPicPr>
        <p:blipFill rotWithShape="1">
          <a:blip r:embed="rId2"/>
          <a:srcRect t="22627" b="1619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05DD7AA5-6CF6-D7BA-D0DC-E4220B438544}"/>
              </a:ext>
            </a:extLst>
          </p:cNvPr>
          <p:cNvSpPr>
            <a:spLocks noGrp="1"/>
          </p:cNvSpPr>
          <p:nvPr>
            <p:ph idx="1"/>
          </p:nvPr>
        </p:nvSpPr>
        <p:spPr>
          <a:xfrm>
            <a:off x="4223982" y="3752850"/>
            <a:ext cx="7485413" cy="2452687"/>
          </a:xfrm>
        </p:spPr>
        <p:txBody>
          <a:bodyPr vert="horz" lIns="91440" tIns="45720" rIns="91440" bIns="45720" rtlCol="0" anchor="ctr">
            <a:normAutofit/>
          </a:bodyPr>
          <a:lstStyle/>
          <a:p>
            <a:r>
              <a:rPr lang="en-US" sz="2400">
                <a:solidFill>
                  <a:schemeClr val="accent3">
                    <a:lumMod val="10000"/>
                  </a:schemeClr>
                </a:solidFill>
              </a:rPr>
              <a:t>P</a:t>
            </a:r>
            <a:r>
              <a:rPr lang="en-US" sz="2400" b="0" i="0">
                <a:solidFill>
                  <a:schemeClr val="accent3">
                    <a:lumMod val="10000"/>
                  </a:schemeClr>
                </a:solidFill>
                <a:effectLst/>
              </a:rPr>
              <a:t>rohibit the use of potable water for the irrigation of nonfunctional turf located on homeowners’ associations beginning January 1, 2029</a:t>
            </a:r>
          </a:p>
          <a:p>
            <a:r>
              <a:rPr lang="en-US" sz="2400">
                <a:solidFill>
                  <a:schemeClr val="accent3">
                    <a:lumMod val="10000"/>
                  </a:schemeClr>
                </a:solidFill>
              </a:rPr>
              <a:t>Just codifies current regulations restricting the watering of nonfunctional turf</a:t>
            </a:r>
          </a:p>
        </p:txBody>
      </p:sp>
      <p:pic>
        <p:nvPicPr>
          <p:cNvPr id="5" name="Picture 4" descr="A picture containing text&#10;&#10;Description automatically generated">
            <a:extLst>
              <a:ext uri="{FF2B5EF4-FFF2-40B4-BE49-F238E27FC236}">
                <a16:creationId xmlns:a16="http://schemas.microsoft.com/office/drawing/2014/main" id="{E7E3E850-48A6-80F6-5087-504FCA4D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46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138514F-1169-35CE-3C22-2993DFE0D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6C35D316-8968-6293-39FF-61D706D7F76B}"/>
              </a:ext>
            </a:extLst>
          </p:cNvPr>
          <p:cNvSpPr>
            <a:spLocks noGrp="1"/>
          </p:cNvSpPr>
          <p:nvPr>
            <p:ph type="title"/>
          </p:nvPr>
        </p:nvSpPr>
        <p:spPr>
          <a:xfrm>
            <a:off x="180803" y="90053"/>
            <a:ext cx="5915197" cy="1330519"/>
          </a:xfrm>
        </p:spPr>
        <p:txBody>
          <a:bodyPr vert="horz" lIns="91440" tIns="45720" rIns="91440" bIns="45720" rtlCol="0" anchor="ctr">
            <a:normAutofit/>
          </a:bodyPr>
          <a:lstStyle/>
          <a:p>
            <a:r>
              <a:rPr lang="en-US" b="1" kern="1200">
                <a:latin typeface="+mj-lt"/>
                <a:ea typeface="+mj-ea"/>
                <a:cs typeface="+mj-cs"/>
              </a:rPr>
              <a:t>Drought Restrictions</a:t>
            </a:r>
            <a:endParaRPr lang="en-US" b="1" kern="1200">
              <a:latin typeface="+mj-lt"/>
              <a:cs typeface="Calibri Light"/>
            </a:endParaRPr>
          </a:p>
        </p:txBody>
      </p:sp>
      <p:sp>
        <p:nvSpPr>
          <p:cNvPr id="2" name="Content Placeholder 1">
            <a:extLst>
              <a:ext uri="{FF2B5EF4-FFF2-40B4-BE49-F238E27FC236}">
                <a16:creationId xmlns:a16="http://schemas.microsoft.com/office/drawing/2014/main" id="{B068E28F-ED16-A737-D44D-EFAB160383F9}"/>
              </a:ext>
            </a:extLst>
          </p:cNvPr>
          <p:cNvSpPr>
            <a:spLocks noGrp="1"/>
          </p:cNvSpPr>
          <p:nvPr>
            <p:ph idx="1"/>
          </p:nvPr>
        </p:nvSpPr>
        <p:spPr>
          <a:xfrm>
            <a:off x="131019" y="1253185"/>
            <a:ext cx="7303697" cy="5357168"/>
          </a:xfrm>
        </p:spPr>
        <p:txBody>
          <a:bodyPr vert="horz" lIns="91440" tIns="45720" rIns="91440" bIns="45720" rtlCol="0" anchor="t">
            <a:noAutofit/>
          </a:bodyPr>
          <a:lstStyle/>
          <a:p>
            <a:pPr marL="57150" indent="0">
              <a:buNone/>
            </a:pPr>
            <a:r>
              <a:rPr lang="en-US" sz="1800">
                <a:latin typeface="Open Sans"/>
                <a:ea typeface="Open Sans"/>
                <a:cs typeface="Open Sans"/>
              </a:rPr>
              <a:t>Check state website:</a:t>
            </a:r>
          </a:p>
          <a:p>
            <a:pPr marL="0" indent="0">
              <a:buNone/>
            </a:pPr>
            <a:r>
              <a:rPr lang="en-US" sz="1800">
                <a:latin typeface="Open Sans"/>
                <a:ea typeface="Open Sans"/>
                <a:cs typeface="Open Sans"/>
                <a:hlinkClick r:id="rId3"/>
              </a:rPr>
              <a:t>https://drought.ca.gov/state-drought-response/statewide-emergency-water-conservation-regulations/</a:t>
            </a:r>
            <a:endParaRPr lang="en-US" sz="1800">
              <a:latin typeface="Open Sans"/>
              <a:ea typeface="Open Sans"/>
              <a:cs typeface="Open Sans"/>
            </a:endParaRPr>
          </a:p>
          <a:p>
            <a:pPr marL="285750"/>
            <a:endParaRPr lang="en-US" sz="1800">
              <a:latin typeface="Open Sans"/>
              <a:ea typeface="Open Sans"/>
              <a:cs typeface="Calibri"/>
            </a:endParaRPr>
          </a:p>
          <a:p>
            <a:pPr marL="285750"/>
            <a:r>
              <a:rPr lang="en-US" sz="1800">
                <a:latin typeface="Open Sans"/>
                <a:ea typeface="Open Sans"/>
                <a:cs typeface="Open Sans"/>
              </a:rPr>
              <a:t>Restrictions apply to HOAs</a:t>
            </a:r>
          </a:p>
          <a:p>
            <a:pPr marL="285750"/>
            <a:endParaRPr lang="en-US" sz="1800">
              <a:latin typeface="Open Sans"/>
              <a:ea typeface="Open Sans"/>
              <a:cs typeface="Calibri"/>
            </a:endParaRPr>
          </a:p>
          <a:p>
            <a:pPr marL="285750"/>
            <a:r>
              <a:rPr lang="en-US" sz="1800">
                <a:latin typeface="Open Sans"/>
                <a:ea typeface="Open Sans"/>
                <a:cs typeface="Open Sans"/>
              </a:rPr>
              <a:t>Decorative grass should not be watered*</a:t>
            </a:r>
          </a:p>
          <a:p>
            <a:pPr marL="285750"/>
            <a:endParaRPr lang="en-US" sz="1800">
              <a:latin typeface="Open Sans"/>
              <a:ea typeface="Open Sans"/>
              <a:cs typeface="Calibri"/>
            </a:endParaRPr>
          </a:p>
          <a:p>
            <a:pPr marL="285750"/>
            <a:r>
              <a:rPr lang="en-US" sz="1800">
                <a:latin typeface="Open Sans"/>
                <a:ea typeface="Open Sans"/>
                <a:cs typeface="Open Sans"/>
              </a:rPr>
              <a:t>Give all </a:t>
            </a:r>
            <a:r>
              <a:rPr lang="en-US" sz="1800" b="1" i="1">
                <a:latin typeface="Open Sans"/>
                <a:ea typeface="Open Sans"/>
                <a:cs typeface="Open Sans"/>
              </a:rPr>
              <a:t>trees</a:t>
            </a:r>
            <a:r>
              <a:rPr lang="en-US" sz="1800">
                <a:latin typeface="Open Sans"/>
                <a:ea typeface="Open Sans"/>
                <a:cs typeface="Open Sans"/>
              </a:rPr>
              <a:t> just what they need: avoid overwatering</a:t>
            </a:r>
          </a:p>
          <a:p>
            <a:pPr marL="285750"/>
            <a:endParaRPr lang="en-US" sz="1800">
              <a:latin typeface="Open Sans"/>
              <a:ea typeface="Open Sans"/>
              <a:cs typeface="Calibri"/>
            </a:endParaRPr>
          </a:p>
          <a:p>
            <a:pPr marL="285750"/>
            <a:r>
              <a:rPr lang="en-US" sz="1800">
                <a:latin typeface="Open Sans"/>
                <a:ea typeface="Open Sans"/>
                <a:cs typeface="Open Sans"/>
              </a:rPr>
              <a:t>Follow the local requirements of your water supplier</a:t>
            </a:r>
          </a:p>
          <a:p>
            <a:pPr marL="285750"/>
            <a:endParaRPr lang="en-US" sz="1800">
              <a:latin typeface="Open Sans"/>
              <a:ea typeface="Open Sans"/>
              <a:cs typeface="Calibri"/>
            </a:endParaRPr>
          </a:p>
          <a:p>
            <a:pPr marL="57150" indent="0">
              <a:buNone/>
            </a:pPr>
            <a:r>
              <a:rPr lang="en-US" sz="1800">
                <a:latin typeface="Open Sans"/>
                <a:ea typeface="Open Sans"/>
                <a:cs typeface="Open Sans"/>
              </a:rPr>
              <a:t>Note: Unless otherwise allowed in the regulation</a:t>
            </a:r>
          </a:p>
          <a:p>
            <a:endParaRPr lang="en-US" sz="1800">
              <a:latin typeface="Open Sans"/>
              <a:ea typeface="Open Sans"/>
              <a:cs typeface="Calibri"/>
            </a:endParaRPr>
          </a:p>
        </p:txBody>
      </p:sp>
      <p:pic>
        <p:nvPicPr>
          <p:cNvPr id="4" name="Picture 4">
            <a:extLst>
              <a:ext uri="{FF2B5EF4-FFF2-40B4-BE49-F238E27FC236}">
                <a16:creationId xmlns:a16="http://schemas.microsoft.com/office/drawing/2014/main" id="{483563AA-56E1-3AD3-E41B-014CD283B7A6}"/>
              </a:ext>
            </a:extLst>
          </p:cNvPr>
          <p:cNvPicPr>
            <a:picLocks noChangeAspect="1"/>
          </p:cNvPicPr>
          <p:nvPr/>
        </p:nvPicPr>
        <p:blipFill rotWithShape="1">
          <a:blip r:embed="rId4"/>
          <a:srcRect l="11126" r="38415" b="-195"/>
          <a:stretch/>
        </p:blipFill>
        <p:spPr>
          <a:xfrm>
            <a:off x="6696002" y="-278416"/>
            <a:ext cx="5547331" cy="7423400"/>
          </a:xfrm>
          <a:prstGeom prst="rect">
            <a:avLst/>
          </a:prstGeom>
        </p:spPr>
      </p:pic>
    </p:spTree>
    <p:extLst>
      <p:ext uri="{BB962C8B-B14F-4D97-AF65-F5344CB8AC3E}">
        <p14:creationId xmlns:p14="http://schemas.microsoft.com/office/powerpoint/2010/main" val="139009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BB85145-E7A4-AE83-3511-B72C6178D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123"/>
            <a:ext cx="12192000" cy="7615123"/>
          </a:xfrm>
          <a:prstGeom prst="rect">
            <a:avLst/>
          </a:prstGeom>
        </p:spPr>
      </p:pic>
      <p:sp>
        <p:nvSpPr>
          <p:cNvPr id="7" name="TextBox 6">
            <a:extLst>
              <a:ext uri="{FF2B5EF4-FFF2-40B4-BE49-F238E27FC236}">
                <a16:creationId xmlns:a16="http://schemas.microsoft.com/office/drawing/2014/main" id="{4C0F9E77-0AE6-127C-7E36-DF0CB511171E}"/>
              </a:ext>
            </a:extLst>
          </p:cNvPr>
          <p:cNvSpPr txBox="1"/>
          <p:nvPr/>
        </p:nvSpPr>
        <p:spPr>
          <a:xfrm>
            <a:off x="121920" y="6395447"/>
            <a:ext cx="10932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https://www.waterboards.ca.gov/water_issues/programs/conservation_portal/regs/emergency_regulation.html</a:t>
            </a:r>
          </a:p>
        </p:txBody>
      </p:sp>
      <p:pic>
        <p:nvPicPr>
          <p:cNvPr id="6" name="Picture 5">
            <a:extLst>
              <a:ext uri="{FF2B5EF4-FFF2-40B4-BE49-F238E27FC236}">
                <a16:creationId xmlns:a16="http://schemas.microsoft.com/office/drawing/2014/main" id="{9F644850-E949-D02D-B527-11FD80049D28}"/>
              </a:ext>
            </a:extLst>
          </p:cNvPr>
          <p:cNvPicPr>
            <a:picLocks noChangeAspect="1"/>
          </p:cNvPicPr>
          <p:nvPr/>
        </p:nvPicPr>
        <p:blipFill>
          <a:blip r:embed="rId3"/>
          <a:stretch>
            <a:fillRect/>
          </a:stretch>
        </p:blipFill>
        <p:spPr>
          <a:xfrm>
            <a:off x="2037614" y="-1"/>
            <a:ext cx="6345605" cy="6459323"/>
          </a:xfrm>
          <a:prstGeom prst="rect">
            <a:avLst/>
          </a:prstGeom>
        </p:spPr>
      </p:pic>
    </p:spTree>
    <p:extLst>
      <p:ext uri="{BB962C8B-B14F-4D97-AF65-F5344CB8AC3E}">
        <p14:creationId xmlns:p14="http://schemas.microsoft.com/office/powerpoint/2010/main" val="225701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0F9E77-0AE6-127C-7E36-DF0CB511171E}"/>
              </a:ext>
            </a:extLst>
          </p:cNvPr>
          <p:cNvSpPr txBox="1"/>
          <p:nvPr/>
        </p:nvSpPr>
        <p:spPr>
          <a:xfrm>
            <a:off x="121920" y="6395447"/>
            <a:ext cx="10932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https://www.waterboards.ca.gov/water_issues/programs/conservation_portal/regs/emergency_regulation.html</a:t>
            </a:r>
          </a:p>
        </p:txBody>
      </p:sp>
      <p:pic>
        <p:nvPicPr>
          <p:cNvPr id="3" name="Picture 2">
            <a:extLst>
              <a:ext uri="{FF2B5EF4-FFF2-40B4-BE49-F238E27FC236}">
                <a16:creationId xmlns:a16="http://schemas.microsoft.com/office/drawing/2014/main" id="{ED82066F-A1F6-2D1D-1120-1F16CD9FC4C4}"/>
              </a:ext>
            </a:extLst>
          </p:cNvPr>
          <p:cNvPicPr>
            <a:picLocks noChangeAspect="1"/>
          </p:cNvPicPr>
          <p:nvPr/>
        </p:nvPicPr>
        <p:blipFill>
          <a:blip r:embed="rId3"/>
          <a:stretch>
            <a:fillRect/>
          </a:stretch>
        </p:blipFill>
        <p:spPr>
          <a:xfrm>
            <a:off x="356958" y="154777"/>
            <a:ext cx="10219197" cy="583023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12271290-FE48-CB1E-0DB8-BC854F9F5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689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6D1213-A620-B713-A9B5-09768A9C701A}"/>
              </a:ext>
            </a:extLst>
          </p:cNvPr>
          <p:cNvSpPr/>
          <p:nvPr/>
        </p:nvSpPr>
        <p:spPr>
          <a:xfrm>
            <a:off x="4641020" y="-1"/>
            <a:ext cx="7550980" cy="1248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4C8DCC6-2EC4-3FC4-FD0A-D277F1A2ADEF}"/>
              </a:ext>
            </a:extLst>
          </p:cNvPr>
          <p:cNvSpPr txBox="1"/>
          <p:nvPr/>
        </p:nvSpPr>
        <p:spPr>
          <a:xfrm>
            <a:off x="5232992" y="-9287"/>
            <a:ext cx="6422849" cy="109060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Light" panose="020F0302020204030204"/>
                <a:ea typeface="+mn-ea"/>
                <a:cs typeface="+mn-cs"/>
              </a:rPr>
              <a:t>Questions</a:t>
            </a:r>
          </a:p>
        </p:txBody>
      </p:sp>
      <p:pic>
        <p:nvPicPr>
          <p:cNvPr id="11" name="Picture 10" descr="Qr code&#10;&#10;Description automatically generated">
            <a:extLst>
              <a:ext uri="{FF2B5EF4-FFF2-40B4-BE49-F238E27FC236}">
                <a16:creationId xmlns:a16="http://schemas.microsoft.com/office/drawing/2014/main" id="{840BF1EF-1B35-930B-38B3-EA9FC136E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405" y="4008748"/>
            <a:ext cx="1635351" cy="1635351"/>
          </a:xfrm>
          <a:prstGeom prst="rect">
            <a:avLst/>
          </a:prstGeom>
        </p:spPr>
      </p:pic>
      <p:pic>
        <p:nvPicPr>
          <p:cNvPr id="4098" name="Picture 2" descr="20 Questions to Make Meaningful Connections&#10;">
            <a:extLst>
              <a:ext uri="{FF2B5EF4-FFF2-40B4-BE49-F238E27FC236}">
                <a16:creationId xmlns:a16="http://schemas.microsoft.com/office/drawing/2014/main" id="{487A971D-32CD-97FC-77CF-131DB89DB1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36008" y="1213504"/>
            <a:ext cx="7550980" cy="5644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text&#10;&#10;Description automatically generated with medium confidence">
            <a:extLst>
              <a:ext uri="{FF2B5EF4-FFF2-40B4-BE49-F238E27FC236}">
                <a16:creationId xmlns:a16="http://schemas.microsoft.com/office/drawing/2014/main" id="{7162E1DD-8669-5A48-5A71-F0C49C1E2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671" y="872815"/>
            <a:ext cx="3026663" cy="794500"/>
          </a:xfrm>
          <a:prstGeom prst="rect">
            <a:avLst/>
          </a:prstGeom>
          <a:effectLst/>
        </p:spPr>
      </p:pic>
      <p:sp>
        <p:nvSpPr>
          <p:cNvPr id="5" name="Subtitle 4">
            <a:extLst>
              <a:ext uri="{FF2B5EF4-FFF2-40B4-BE49-F238E27FC236}">
                <a16:creationId xmlns:a16="http://schemas.microsoft.com/office/drawing/2014/main" id="{DBA93FBD-2C32-38F2-DAAE-CFDC646156E9}"/>
              </a:ext>
            </a:extLst>
          </p:cNvPr>
          <p:cNvSpPr>
            <a:spLocks noGrp="1"/>
          </p:cNvSpPr>
          <p:nvPr>
            <p:ph type="subTitle" idx="1"/>
          </p:nvPr>
        </p:nvSpPr>
        <p:spPr>
          <a:xfrm>
            <a:off x="623758" y="1836057"/>
            <a:ext cx="3388491" cy="2583543"/>
          </a:xfrm>
        </p:spPr>
        <p:txBody>
          <a:bodyPr vert="horz" lIns="91440" tIns="45720" rIns="91440" bIns="45720" rtlCol="0">
            <a:normAutofit/>
          </a:bodyPr>
          <a:lstStyle/>
          <a:p>
            <a:r>
              <a:rPr lang="en-US" sz="2000"/>
              <a:t>Robert M. DeNichilo, Esq., CCAL</a:t>
            </a:r>
          </a:p>
          <a:p>
            <a:r>
              <a:rPr lang="en-US" sz="2000">
                <a:hlinkClick r:id="rId6"/>
              </a:rPr>
              <a:t>Robert@NDHOALaw.com</a:t>
            </a:r>
            <a:endParaRPr lang="en-US" sz="2000"/>
          </a:p>
          <a:p>
            <a:r>
              <a:rPr lang="en-US" sz="2000"/>
              <a:t>949.654.1510</a:t>
            </a:r>
          </a:p>
          <a:p>
            <a:r>
              <a:rPr lang="en-US" sz="2000"/>
              <a:t>949.994.8201</a:t>
            </a:r>
          </a:p>
          <a:p>
            <a:pPr indent="-228600" algn="l">
              <a:buFont typeface="Arial" panose="020B0604020202020204" pitchFamily="34" charset="0"/>
              <a:buChar char="•"/>
            </a:pPr>
            <a:endParaRPr lang="en-US" sz="2000"/>
          </a:p>
        </p:txBody>
      </p:sp>
    </p:spTree>
    <p:extLst>
      <p:ext uri="{BB962C8B-B14F-4D97-AF65-F5344CB8AC3E}">
        <p14:creationId xmlns:p14="http://schemas.microsoft.com/office/powerpoint/2010/main" val="123478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C981A-BDC9-B5FA-27D8-67558331F457}"/>
              </a:ext>
            </a:extLst>
          </p:cNvPr>
          <p:cNvSpPr>
            <a:spLocks noGrp="1"/>
          </p:cNvSpPr>
          <p:nvPr>
            <p:ph idx="1"/>
          </p:nvPr>
        </p:nvSpPr>
        <p:spPr>
          <a:xfrm>
            <a:off x="175702" y="1050904"/>
            <a:ext cx="7777655" cy="5063134"/>
          </a:xfrm>
        </p:spPr>
        <p:txBody>
          <a:bodyPr>
            <a:normAutofit fontScale="62500" lnSpcReduction="20000"/>
          </a:bodyPr>
          <a:lstStyle/>
          <a:p>
            <a:pPr marL="0" indent="0">
              <a:lnSpc>
                <a:spcPct val="120000"/>
              </a:lnSpc>
              <a:spcBef>
                <a:spcPts val="600"/>
              </a:spcBef>
              <a:buNone/>
            </a:pPr>
            <a:r>
              <a:rPr lang="en-US" sz="2800">
                <a:solidFill>
                  <a:schemeClr val="tx1"/>
                </a:solidFill>
                <a:latin typeface="Arial"/>
                <a:cs typeface="Arial"/>
              </a:rPr>
              <a:t>Robert M. DeNichilo is the Managing Partner at </a:t>
            </a:r>
            <a:r>
              <a:rPr lang="en-US" sz="2800" err="1">
                <a:solidFill>
                  <a:schemeClr val="tx1"/>
                </a:solidFill>
                <a:latin typeface="Arial"/>
                <a:cs typeface="Arial"/>
              </a:rPr>
              <a:t>Nordberg|DeNichilo</a:t>
            </a:r>
            <a:r>
              <a:rPr lang="en-US" sz="2800">
                <a:solidFill>
                  <a:schemeClr val="tx1"/>
                </a:solidFill>
                <a:latin typeface="Arial"/>
                <a:cs typeface="Arial"/>
              </a:rPr>
              <a:t>, LLP, and represents community associations across the state of California.</a:t>
            </a:r>
          </a:p>
          <a:p>
            <a:pPr marL="0" indent="0">
              <a:lnSpc>
                <a:spcPct val="120000"/>
              </a:lnSpc>
              <a:spcBef>
                <a:spcPts val="600"/>
              </a:spcBef>
              <a:buNone/>
            </a:pPr>
            <a:r>
              <a:rPr lang="en-US" sz="2800">
                <a:solidFill>
                  <a:schemeClr val="tx1"/>
                </a:solidFill>
                <a:latin typeface="Arial"/>
                <a:cs typeface="Arial"/>
              </a:rPr>
              <a:t>Robert is an active member of the Community Associations Institute (CAI) and has been awarded Author of the Year on multiple occasions for his articles on community association issues. </a:t>
            </a:r>
          </a:p>
          <a:p>
            <a:pPr marL="0" indent="0">
              <a:lnSpc>
                <a:spcPct val="120000"/>
              </a:lnSpc>
              <a:spcBef>
                <a:spcPts val="600"/>
              </a:spcBef>
              <a:buNone/>
            </a:pPr>
            <a:r>
              <a:rPr lang="en-US" sz="2800">
                <a:solidFill>
                  <a:schemeClr val="tx1"/>
                </a:solidFill>
                <a:latin typeface="Arial"/>
                <a:cs typeface="Arial"/>
              </a:rPr>
              <a:t>He has served as the CAI Orange County Regional Chapter’s delegate and liaison to CAI’s Legislative Action Committee (CLAC) for over a decade, and regularly meets with state and federal legislators to discuss issues related to community associations. </a:t>
            </a:r>
            <a:endParaRPr lang="en-US">
              <a:solidFill>
                <a:schemeClr val="tx1"/>
              </a:solidFill>
              <a:cs typeface="Arial" panose="020B0604020202020204" pitchFamily="34" charset="0"/>
            </a:endParaRPr>
          </a:p>
          <a:p>
            <a:pPr marL="0" indent="0">
              <a:lnSpc>
                <a:spcPct val="120000"/>
              </a:lnSpc>
              <a:spcBef>
                <a:spcPts val="600"/>
              </a:spcBef>
              <a:buNone/>
            </a:pPr>
            <a:r>
              <a:rPr lang="en-US" sz="2800">
                <a:solidFill>
                  <a:schemeClr val="tx1"/>
                </a:solidFill>
                <a:latin typeface="Arial"/>
                <a:cs typeface="Arial"/>
              </a:rPr>
              <a:t>Robert served on Orange County CAI Chapter’s Board of Directors and was the 2022 Chapter President. Additionally, Robert is a Fellow of CAI’s College of Community Association Lawyers (CCAL). CCAL Fellows are recognized for committing themselves to high standards of professional and ethical conduct.</a:t>
            </a:r>
            <a:endParaRPr lang="en-US">
              <a:solidFill>
                <a:schemeClr val="tx1"/>
              </a:solidFill>
              <a:cs typeface="Arial"/>
            </a:endParaRPr>
          </a:p>
          <a:p>
            <a:pPr marL="0" indent="0">
              <a:lnSpc>
                <a:spcPct val="120000"/>
              </a:lnSpc>
              <a:spcBef>
                <a:spcPts val="600"/>
              </a:spcBef>
              <a:buNone/>
            </a:pPr>
            <a:r>
              <a:rPr lang="en-US" sz="2800">
                <a:solidFill>
                  <a:schemeClr val="tx1"/>
                </a:solidFill>
                <a:latin typeface="Arial"/>
                <a:cs typeface="Arial"/>
              </a:rPr>
              <a:t>Robert also regularly speaks at educational and training events for industry organizations, property management companies, and board members.</a:t>
            </a:r>
            <a:endParaRPr lang="en-US" sz="2800">
              <a:solidFill>
                <a:schemeClr val="tx1"/>
              </a:solidFill>
              <a:cs typeface="Arial"/>
            </a:endParaRPr>
          </a:p>
          <a:p>
            <a:endParaRPr lang="en-US"/>
          </a:p>
        </p:txBody>
      </p:sp>
      <p:sp>
        <p:nvSpPr>
          <p:cNvPr id="3" name="Title 2">
            <a:extLst>
              <a:ext uri="{FF2B5EF4-FFF2-40B4-BE49-F238E27FC236}">
                <a16:creationId xmlns:a16="http://schemas.microsoft.com/office/drawing/2014/main" id="{1BB6EEC9-C2B3-6BB4-10B4-D28EAF698474}"/>
              </a:ext>
            </a:extLst>
          </p:cNvPr>
          <p:cNvSpPr>
            <a:spLocks noGrp="1"/>
          </p:cNvSpPr>
          <p:nvPr>
            <p:ph type="title"/>
          </p:nvPr>
        </p:nvSpPr>
        <p:spPr>
          <a:xfrm>
            <a:off x="207580" y="475485"/>
            <a:ext cx="10515600" cy="789632"/>
          </a:xfrm>
        </p:spPr>
        <p:txBody>
          <a:bodyPr>
            <a:normAutofit fontScale="90000"/>
          </a:bodyPr>
          <a:lstStyle/>
          <a:p>
            <a:r>
              <a:rPr lang="en-US" b="1">
                <a:latin typeface="Bradley Hand ITC"/>
              </a:rPr>
              <a:t>Robert M. DeNichilo, Esq., CCAL</a:t>
            </a:r>
            <a:br>
              <a:rPr lang="en-US" b="1">
                <a:latin typeface="Bradley Hand ITC"/>
              </a:rPr>
            </a:br>
            <a:endParaRPr lang="en-US"/>
          </a:p>
        </p:txBody>
      </p:sp>
      <p:pic>
        <p:nvPicPr>
          <p:cNvPr id="5" name="Picture 8">
            <a:extLst>
              <a:ext uri="{FF2B5EF4-FFF2-40B4-BE49-F238E27FC236}">
                <a16:creationId xmlns:a16="http://schemas.microsoft.com/office/drawing/2014/main" id="{F05A0493-FC88-6E15-CAB8-994B17858F72}"/>
              </a:ext>
            </a:extLst>
          </p:cNvPr>
          <p:cNvPicPr>
            <a:picLocks noChangeAspect="1"/>
          </p:cNvPicPr>
          <p:nvPr/>
        </p:nvPicPr>
        <p:blipFill>
          <a:blip r:embed="rId2"/>
          <a:stretch>
            <a:fillRect/>
          </a:stretch>
        </p:blipFill>
        <p:spPr>
          <a:xfrm>
            <a:off x="7975120" y="253798"/>
            <a:ext cx="3693349" cy="3791299"/>
          </a:xfrm>
          <a:prstGeom prst="rect">
            <a:avLst/>
          </a:prstGeom>
          <a:ln>
            <a:noFill/>
          </a:ln>
          <a:effectLst>
            <a:outerShdw blurRad="292100" dist="139700" dir="2700000" algn="tl" rotWithShape="0">
              <a:srgbClr val="333333">
                <a:alpha val="65000"/>
              </a:srgbClr>
            </a:outerShdw>
          </a:effectLst>
        </p:spPr>
      </p:pic>
      <p:pic>
        <p:nvPicPr>
          <p:cNvPr id="6" name="Picture 7" descr="Logo, company name&#10;&#10;Description automatically generated">
            <a:extLst>
              <a:ext uri="{FF2B5EF4-FFF2-40B4-BE49-F238E27FC236}">
                <a16:creationId xmlns:a16="http://schemas.microsoft.com/office/drawing/2014/main" id="{433BA522-C6BC-1994-0687-82949E56E324}"/>
              </a:ext>
            </a:extLst>
          </p:cNvPr>
          <p:cNvPicPr>
            <a:picLocks noChangeAspect="1"/>
          </p:cNvPicPr>
          <p:nvPr/>
        </p:nvPicPr>
        <p:blipFill>
          <a:blip r:embed="rId3"/>
          <a:stretch>
            <a:fillRect/>
          </a:stretch>
        </p:blipFill>
        <p:spPr>
          <a:xfrm>
            <a:off x="7974377" y="4126018"/>
            <a:ext cx="3707175" cy="983769"/>
          </a:xfrm>
          <a:prstGeom prst="rect">
            <a:avLst/>
          </a:prstGeom>
        </p:spPr>
      </p:pic>
      <p:sp>
        <p:nvSpPr>
          <p:cNvPr id="9" name="TextBox 8">
            <a:extLst>
              <a:ext uri="{FF2B5EF4-FFF2-40B4-BE49-F238E27FC236}">
                <a16:creationId xmlns:a16="http://schemas.microsoft.com/office/drawing/2014/main" id="{BDE486F6-58B5-DBD6-0D94-D6F251FB9559}"/>
              </a:ext>
            </a:extLst>
          </p:cNvPr>
          <p:cNvSpPr txBox="1"/>
          <p:nvPr/>
        </p:nvSpPr>
        <p:spPr>
          <a:xfrm>
            <a:off x="7974377" y="5190708"/>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Email: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Robert@NDHOALaw.com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Office: 949.654.1510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Direct: 949.994.8201</a:t>
            </a:r>
          </a:p>
        </p:txBody>
      </p:sp>
      <p:pic>
        <p:nvPicPr>
          <p:cNvPr id="11" name="Picture 10" descr="Qr code&#10;&#10;Description automatically generated">
            <a:extLst>
              <a:ext uri="{FF2B5EF4-FFF2-40B4-BE49-F238E27FC236}">
                <a16:creationId xmlns:a16="http://schemas.microsoft.com/office/drawing/2014/main" id="{E113D6D6-1677-926A-BD97-C8220B614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0712" y="5652373"/>
            <a:ext cx="923330" cy="923330"/>
          </a:xfrm>
          <a:prstGeom prst="rect">
            <a:avLst/>
          </a:prstGeom>
        </p:spPr>
      </p:pic>
      <p:sp>
        <p:nvSpPr>
          <p:cNvPr id="12" name="TextBox 11">
            <a:extLst>
              <a:ext uri="{FF2B5EF4-FFF2-40B4-BE49-F238E27FC236}">
                <a16:creationId xmlns:a16="http://schemas.microsoft.com/office/drawing/2014/main" id="{8C559715-32DF-BED6-11B8-81EFB7EF256B}"/>
              </a:ext>
            </a:extLst>
          </p:cNvPr>
          <p:cNvSpPr txBox="1"/>
          <p:nvPr/>
        </p:nvSpPr>
        <p:spPr>
          <a:xfrm>
            <a:off x="9752037" y="6536666"/>
            <a:ext cx="2439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Scan for my contact info</a:t>
            </a:r>
          </a:p>
        </p:txBody>
      </p:sp>
    </p:spTree>
    <p:extLst>
      <p:ext uri="{BB962C8B-B14F-4D97-AF65-F5344CB8AC3E}">
        <p14:creationId xmlns:p14="http://schemas.microsoft.com/office/powerpoint/2010/main" val="2982429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070334-3358-EDAC-47A9-036C0DC0F889}"/>
              </a:ext>
            </a:extLst>
          </p:cNvPr>
          <p:cNvSpPr>
            <a:spLocks noGrp="1"/>
          </p:cNvSpPr>
          <p:nvPr>
            <p:ph type="title"/>
          </p:nvPr>
        </p:nvSpPr>
        <p:spPr>
          <a:xfrm>
            <a:off x="1252800" y="662399"/>
            <a:ext cx="5995987" cy="1494000"/>
          </a:xfrm>
        </p:spPr>
        <p:txBody>
          <a:bodyPr vert="horz" lIns="91440" tIns="45720" rIns="91440" bIns="45720" rtlCol="0" anchor="t">
            <a:normAutofit/>
          </a:bodyPr>
          <a:lstStyle/>
          <a:p>
            <a:r>
              <a:rPr lang="en-US" kern="1200">
                <a:solidFill>
                  <a:schemeClr val="tx1"/>
                </a:solidFill>
                <a:latin typeface="+mj-lt"/>
                <a:ea typeface="+mj-ea"/>
                <a:cs typeface="+mj-cs"/>
              </a:rPr>
              <a:t>Disclaimer</a:t>
            </a:r>
          </a:p>
        </p:txBody>
      </p:sp>
      <p:sp>
        <p:nvSpPr>
          <p:cNvPr id="2" name="Content Placeholder 1">
            <a:extLst>
              <a:ext uri="{FF2B5EF4-FFF2-40B4-BE49-F238E27FC236}">
                <a16:creationId xmlns:a16="http://schemas.microsoft.com/office/drawing/2014/main" id="{C1C42CF7-1D69-9FAE-3AFC-E579CEC9DC74}"/>
              </a:ext>
            </a:extLst>
          </p:cNvPr>
          <p:cNvSpPr>
            <a:spLocks noGrp="1"/>
          </p:cNvSpPr>
          <p:nvPr>
            <p:ph idx="1"/>
          </p:nvPr>
        </p:nvSpPr>
        <p:spPr>
          <a:xfrm>
            <a:off x="1332958" y="1794694"/>
            <a:ext cx="6459762" cy="4236720"/>
          </a:xfrm>
        </p:spPr>
        <p:txBody>
          <a:bodyPr vert="horz" lIns="91440" tIns="45720" rIns="91440" bIns="45720" rtlCol="0">
            <a:normAutofit/>
          </a:bodyPr>
          <a:lstStyle/>
          <a:p>
            <a:pPr>
              <a:spcBef>
                <a:spcPct val="20000"/>
              </a:spcBef>
              <a:spcAft>
                <a:spcPts val="1000"/>
              </a:spcAft>
            </a:pPr>
            <a:r>
              <a:rPr lang="en-US" sz="1700">
                <a:solidFill>
                  <a:schemeClr val="tx1">
                    <a:alpha val="60000"/>
                  </a:schemeClr>
                </a:solidFill>
              </a:rPr>
              <a:t>The information in this presentation has been prepared for general informational purposes only and should not be construed as legal advice on any subject matter or to answer specific legal problems or questions you may have.</a:t>
            </a:r>
          </a:p>
          <a:p>
            <a:pPr>
              <a:spcBef>
                <a:spcPct val="20000"/>
              </a:spcBef>
              <a:spcAft>
                <a:spcPts val="1000"/>
              </a:spcAft>
            </a:pPr>
            <a:r>
              <a:rPr lang="en-US" sz="1700">
                <a:solidFill>
                  <a:schemeClr val="tx1">
                    <a:alpha val="60000"/>
                  </a:schemeClr>
                </a:solidFill>
              </a:rPr>
              <a:t>While we try to ensure the accuracy of the information, we cannot guarantee that all  the information is accurate. You should be aware that the law is constantly changing and varies by circumstance. Therefore, information on a given law or legal issue may not be current or apply to your particular situation. You should not act or refrain from acting upon this information without seeking the advice of an attorney.</a:t>
            </a:r>
          </a:p>
          <a:p>
            <a:pPr>
              <a:spcBef>
                <a:spcPct val="20000"/>
              </a:spcBef>
            </a:pPr>
            <a:r>
              <a:rPr lang="en-US" sz="1700">
                <a:solidFill>
                  <a:schemeClr val="tx1">
                    <a:alpha val="60000"/>
                  </a:schemeClr>
                </a:solidFill>
              </a:rPr>
              <a:t>Viewing and/or using any of this information does not create an attorney-client relationship.</a:t>
            </a:r>
          </a:p>
          <a:p>
            <a:endParaRPr lang="en-US" sz="1700">
              <a:solidFill>
                <a:schemeClr val="tx1">
                  <a:alpha val="60000"/>
                </a:schemeClr>
              </a:solidFill>
            </a:endParaRPr>
          </a:p>
        </p:txBody>
      </p:sp>
      <p:pic>
        <p:nvPicPr>
          <p:cNvPr id="1026" name="Picture 2" descr="Web site disclaimer">
            <a:extLst>
              <a:ext uri="{FF2B5EF4-FFF2-40B4-BE49-F238E27FC236}">
                <a16:creationId xmlns:a16="http://schemas.microsoft.com/office/drawing/2014/main" id="{EBE91C21-7F7B-ABD7-233B-72D1AFDEE7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07758" y="1863335"/>
            <a:ext cx="3639833" cy="2911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AABB28DA-45B9-4E11-21FE-4BF70DFBD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019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hand holding a pen and shading circles on a sheet">
            <a:extLst>
              <a:ext uri="{FF2B5EF4-FFF2-40B4-BE49-F238E27FC236}">
                <a16:creationId xmlns:a16="http://schemas.microsoft.com/office/drawing/2014/main" id="{18F86BF8-1B14-06F3-040C-54A22AFE7EBC}"/>
              </a:ext>
            </a:extLst>
          </p:cNvPr>
          <p:cNvPicPr>
            <a:picLocks noChangeAspect="1"/>
          </p:cNvPicPr>
          <p:nvPr/>
        </p:nvPicPr>
        <p:blipFill rotWithShape="1">
          <a:blip r:embed="rId3"/>
          <a:srcRect t="6510" r="9091" b="5702"/>
          <a:stretch/>
        </p:blipFill>
        <p:spPr>
          <a:xfrm>
            <a:off x="20" y="10"/>
            <a:ext cx="12191980" cy="6857990"/>
          </a:xfrm>
          <a:prstGeom prst="rect">
            <a:avLst/>
          </a:prstGeom>
        </p:spPr>
      </p:pic>
      <p:sp>
        <p:nvSpPr>
          <p:cNvPr id="2" name="Title 1">
            <a:extLst>
              <a:ext uri="{FF2B5EF4-FFF2-40B4-BE49-F238E27FC236}">
                <a16:creationId xmlns:a16="http://schemas.microsoft.com/office/drawing/2014/main" id="{5470DBC1-9C2A-0F91-BF63-3F2DD61CAD69}"/>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3400" b="1"/>
              <a:t>AB 572 </a:t>
            </a:r>
            <a:r>
              <a:rPr lang="en-US" sz="3100"/>
              <a:t>Limitation on Assessment Increases on Affordable Housing Units</a:t>
            </a:r>
            <a:endParaRPr lang="en-US" sz="3400"/>
          </a:p>
        </p:txBody>
      </p:sp>
      <p:sp>
        <p:nvSpPr>
          <p:cNvPr id="3" name="Content Placeholder 2">
            <a:extLst>
              <a:ext uri="{FF2B5EF4-FFF2-40B4-BE49-F238E27FC236}">
                <a16:creationId xmlns:a16="http://schemas.microsoft.com/office/drawing/2014/main" id="{4C5B8F94-CD56-1507-8A0B-2E0599C2B580}"/>
              </a:ext>
            </a:extLst>
          </p:cNvPr>
          <p:cNvSpPr>
            <a:spLocks noGrp="1"/>
          </p:cNvSpPr>
          <p:nvPr>
            <p:ph idx="1"/>
          </p:nvPr>
        </p:nvSpPr>
        <p:spPr>
          <a:xfrm>
            <a:off x="594109" y="2121763"/>
            <a:ext cx="6620505" cy="3773010"/>
          </a:xfrm>
        </p:spPr>
        <p:txBody>
          <a:bodyPr vert="horz" lIns="91440" tIns="45720" rIns="91440" bIns="45720" rtlCol="0" anchor="t">
            <a:normAutofit fontScale="92500" lnSpcReduction="10000"/>
          </a:bodyPr>
          <a:lstStyle/>
          <a:p>
            <a:pPr>
              <a:lnSpc>
                <a:spcPct val="150000"/>
              </a:lnSpc>
            </a:pPr>
            <a:r>
              <a:rPr lang="en-US" sz="2000" b="0" i="0">
                <a:solidFill>
                  <a:srgbClr val="393939"/>
                </a:solidFill>
                <a:effectLst/>
                <a:latin typeface="Open Sans"/>
                <a:ea typeface="Open Sans"/>
                <a:cs typeface="Open Sans"/>
              </a:rPr>
              <a:t>Prohibits an association that records its original declaration on or after January 1, 2025, from imposing an increase of a regular assessment on the owner of a deed-restricted affordable housing unit that is more than 5% greater than the preceding regular assessment for the association’s preceding fiscal year or more than the percentage change in the cost of living, whichever is larger, not to exceed 10%, as specified.</a:t>
            </a:r>
            <a:endParaRPr lang="en-US" sz="2000">
              <a:latin typeface="Open Sans"/>
              <a:ea typeface="Open Sans"/>
              <a:cs typeface="Calibri"/>
            </a:endParaRPr>
          </a:p>
        </p:txBody>
      </p:sp>
      <p:pic>
        <p:nvPicPr>
          <p:cNvPr id="4" name="Picture 3" descr="A picture containing text&#10;&#10;Description automatically generated">
            <a:extLst>
              <a:ext uri="{FF2B5EF4-FFF2-40B4-BE49-F238E27FC236}">
                <a16:creationId xmlns:a16="http://schemas.microsoft.com/office/drawing/2014/main" id="{CE7D944B-3463-E557-C914-7B899B914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5537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hand holding a pen and shading circles on a sheet">
            <a:extLst>
              <a:ext uri="{FF2B5EF4-FFF2-40B4-BE49-F238E27FC236}">
                <a16:creationId xmlns:a16="http://schemas.microsoft.com/office/drawing/2014/main" id="{18F86BF8-1B14-06F3-040C-54A22AFE7EBC}"/>
              </a:ext>
            </a:extLst>
          </p:cNvPr>
          <p:cNvPicPr>
            <a:picLocks noChangeAspect="1"/>
          </p:cNvPicPr>
          <p:nvPr/>
        </p:nvPicPr>
        <p:blipFill rotWithShape="1">
          <a:blip r:embed="rId3"/>
          <a:srcRect t="6510" r="9091" b="5702"/>
          <a:stretch/>
        </p:blipFill>
        <p:spPr>
          <a:xfrm>
            <a:off x="20" y="10"/>
            <a:ext cx="12191980" cy="6857990"/>
          </a:xfrm>
          <a:prstGeom prst="rect">
            <a:avLst/>
          </a:prstGeom>
        </p:spPr>
      </p:pic>
      <p:sp>
        <p:nvSpPr>
          <p:cNvPr id="2" name="Title 1">
            <a:extLst>
              <a:ext uri="{FF2B5EF4-FFF2-40B4-BE49-F238E27FC236}">
                <a16:creationId xmlns:a16="http://schemas.microsoft.com/office/drawing/2014/main" id="{5470DBC1-9C2A-0F91-BF63-3F2DD61CAD69}"/>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3400" b="1"/>
              <a:t>AB 572 </a:t>
            </a:r>
            <a:r>
              <a:rPr lang="en-US" sz="3100"/>
              <a:t>Limitation on Assessment Increases on Affordable Housing Units</a:t>
            </a:r>
            <a:endParaRPr lang="en-US" sz="3400"/>
          </a:p>
        </p:txBody>
      </p:sp>
      <p:sp>
        <p:nvSpPr>
          <p:cNvPr id="3" name="Content Placeholder 2">
            <a:extLst>
              <a:ext uri="{FF2B5EF4-FFF2-40B4-BE49-F238E27FC236}">
                <a16:creationId xmlns:a16="http://schemas.microsoft.com/office/drawing/2014/main" id="{4C5B8F94-CD56-1507-8A0B-2E0599C2B580}"/>
              </a:ext>
            </a:extLst>
          </p:cNvPr>
          <p:cNvSpPr>
            <a:spLocks noGrp="1"/>
          </p:cNvSpPr>
          <p:nvPr>
            <p:ph idx="1"/>
          </p:nvPr>
        </p:nvSpPr>
        <p:spPr>
          <a:xfrm>
            <a:off x="481093" y="1885458"/>
            <a:ext cx="6620505" cy="3773010"/>
          </a:xfrm>
        </p:spPr>
        <p:txBody>
          <a:bodyPr vert="horz" lIns="91440" tIns="45720" rIns="91440" bIns="45720" rtlCol="0" anchor="t">
            <a:noAutofit/>
          </a:bodyPr>
          <a:lstStyle/>
          <a:p>
            <a:pPr algn="just" fontAlgn="base">
              <a:lnSpc>
                <a:spcPct val="100000"/>
              </a:lnSpc>
            </a:pPr>
            <a:r>
              <a:rPr lang="en-US" sz="1200" b="0" i="0">
                <a:solidFill>
                  <a:srgbClr val="333333"/>
                </a:solidFill>
                <a:effectLst/>
                <a:latin typeface="Verdana" panose="020B0604030504040204" pitchFamily="34" charset="0"/>
              </a:rPr>
              <a:t>This subdivision does not apply to any of the following:</a:t>
            </a:r>
          </a:p>
          <a:p>
            <a:pPr algn="just" fontAlgn="base">
              <a:lnSpc>
                <a:spcPct val="100000"/>
              </a:lnSpc>
            </a:pPr>
            <a:r>
              <a:rPr lang="en-US" sz="1200" b="0" i="0">
                <a:solidFill>
                  <a:srgbClr val="333333"/>
                </a:solidFill>
                <a:effectLst/>
                <a:latin typeface="Verdana" panose="020B0604030504040204" pitchFamily="34" charset="0"/>
              </a:rPr>
              <a:t>(A) A development where the percentage of the units, exclusive of a manager’s unit or units, that are deed-restricted affordable housing units exceeds the percentage required by an applicable zoning ordinance in effect at the time the development received final approval.</a:t>
            </a:r>
          </a:p>
          <a:p>
            <a:pPr algn="just" fontAlgn="base">
              <a:lnSpc>
                <a:spcPct val="100000"/>
              </a:lnSpc>
            </a:pPr>
            <a:r>
              <a:rPr lang="en-US" sz="1200" b="0" i="0">
                <a:solidFill>
                  <a:srgbClr val="333333"/>
                </a:solidFill>
                <a:effectLst/>
                <a:latin typeface="Verdana" panose="020B0604030504040204" pitchFamily="34" charset="0"/>
              </a:rPr>
              <a:t>(B) A development that is located within a city, county, or city and county that does not have an applicable zoning ordinance requiring a percentage of deed-restricted affordable housing units and meet either of the following conditions:</a:t>
            </a:r>
          </a:p>
          <a:p>
            <a:pPr lvl="1" algn="just" fontAlgn="base">
              <a:lnSpc>
                <a:spcPct val="100000"/>
              </a:lnSpc>
            </a:pPr>
            <a:r>
              <a:rPr lang="en-US" sz="1200" b="0" i="0">
                <a:solidFill>
                  <a:srgbClr val="333333"/>
                </a:solidFill>
                <a:effectLst/>
                <a:latin typeface="Verdana" panose="020B0604030504040204" pitchFamily="34" charset="0"/>
              </a:rPr>
              <a:t>(</a:t>
            </a:r>
            <a:r>
              <a:rPr lang="en-US" sz="1200" b="0" i="0" err="1">
                <a:solidFill>
                  <a:srgbClr val="333333"/>
                </a:solidFill>
                <a:effectLst/>
                <a:latin typeface="Verdana" panose="020B0604030504040204" pitchFamily="34" charset="0"/>
              </a:rPr>
              <a:t>i</a:t>
            </a:r>
            <a:r>
              <a:rPr lang="en-US" sz="1200" b="0" i="0">
                <a:solidFill>
                  <a:srgbClr val="333333"/>
                </a:solidFill>
                <a:effectLst/>
                <a:latin typeface="Verdana" panose="020B0604030504040204" pitchFamily="34" charset="0"/>
              </a:rPr>
              <a:t>) The percentage of the units, exclusive of a manager’s unit or units, that are deed-restricted affordable housing exceeds 10 percent of the total number of units in the development at the time the development received final approval.</a:t>
            </a:r>
          </a:p>
          <a:p>
            <a:pPr lvl="1" algn="just" fontAlgn="base">
              <a:lnSpc>
                <a:spcPct val="100000"/>
              </a:lnSpc>
            </a:pPr>
            <a:r>
              <a:rPr lang="en-US" sz="1200" b="0" i="0">
                <a:solidFill>
                  <a:srgbClr val="333333"/>
                </a:solidFill>
                <a:effectLst/>
                <a:latin typeface="Verdana" panose="020B0604030504040204" pitchFamily="34" charset="0"/>
              </a:rPr>
              <a:t>(ii) If the development met the requirements described in subparagraph (B) of paragraph (1) of subdivision (b) of Section 65912.122 of the Government Code and was approved pursuant to Section 65912.124 of the Government Code, the percentage of the units, exclusive of a manager’s unit or units, that are deed-restricted affordable housing exceeds 15 percent of the total number of units in the development at the time the development received final approval.</a:t>
            </a:r>
          </a:p>
          <a:p>
            <a:pPr algn="just" fontAlgn="base">
              <a:lnSpc>
                <a:spcPct val="100000"/>
              </a:lnSpc>
            </a:pPr>
            <a:r>
              <a:rPr lang="en-US" sz="1200" b="0" i="0">
                <a:solidFill>
                  <a:srgbClr val="333333"/>
                </a:solidFill>
                <a:effectLst/>
                <a:latin typeface="Verdana" panose="020B0604030504040204" pitchFamily="34" charset="0"/>
              </a:rPr>
              <a:t>(C) A development of 20 units or fewer.</a:t>
            </a:r>
          </a:p>
        </p:txBody>
      </p:sp>
      <p:pic>
        <p:nvPicPr>
          <p:cNvPr id="5" name="Picture 4" descr="A picture containing text&#10;&#10;Description automatically generated">
            <a:extLst>
              <a:ext uri="{FF2B5EF4-FFF2-40B4-BE49-F238E27FC236}">
                <a16:creationId xmlns:a16="http://schemas.microsoft.com/office/drawing/2014/main" id="{0C83FD85-CD61-AF45-3148-4BB54FBC4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266" y="4905260"/>
            <a:ext cx="12192000" cy="6858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0B243C9-9EC4-59B4-15C3-D7F5756B6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733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DBC1-9C2A-0F91-BF63-3F2DD61CAD6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b="1"/>
              <a:t>AB 648</a:t>
            </a:r>
            <a:br>
              <a:rPr lang="en-US" sz="4600" b="1"/>
            </a:br>
            <a:r>
              <a:rPr lang="en-US" sz="4600"/>
              <a:t>Virtual Meetings</a:t>
            </a:r>
          </a:p>
        </p:txBody>
      </p:sp>
      <p:sp>
        <p:nvSpPr>
          <p:cNvPr id="3" name="Content Placeholder 2">
            <a:extLst>
              <a:ext uri="{FF2B5EF4-FFF2-40B4-BE49-F238E27FC236}">
                <a16:creationId xmlns:a16="http://schemas.microsoft.com/office/drawing/2014/main" id="{4C5B8F94-CD56-1507-8A0B-2E0599C2B580}"/>
              </a:ext>
            </a:extLst>
          </p:cNvPr>
          <p:cNvSpPr>
            <a:spLocks noGrp="1"/>
          </p:cNvSpPr>
          <p:nvPr>
            <p:ph idx="1"/>
          </p:nvPr>
        </p:nvSpPr>
        <p:spPr>
          <a:xfrm>
            <a:off x="640080" y="2872899"/>
            <a:ext cx="4985657" cy="3320668"/>
          </a:xfrm>
        </p:spPr>
        <p:txBody>
          <a:bodyPr vert="horz" lIns="91440" tIns="45720" rIns="91440" bIns="45720" rtlCol="0">
            <a:normAutofit/>
          </a:bodyPr>
          <a:lstStyle/>
          <a:p>
            <a:r>
              <a:rPr lang="en-US" sz="2200" b="0" i="0" dirty="0">
                <a:effectLst/>
              </a:rPr>
              <a:t>Allows for board and member meetings to be conducted entirely virtually without needing to designate a physical location. </a:t>
            </a:r>
            <a:endParaRPr lang="en-US" sz="2200" b="1" dirty="0"/>
          </a:p>
          <a:p>
            <a:r>
              <a:rPr lang="en-US" sz="2200" b="0" i="0" dirty="0">
                <a:effectLst/>
              </a:rPr>
              <a:t>Exception:</a:t>
            </a:r>
            <a:r>
              <a:rPr lang="en-US" sz="2200" dirty="0"/>
              <a:t> </a:t>
            </a:r>
            <a:r>
              <a:rPr lang="en-US" sz="2200" b="0" i="0" dirty="0">
                <a:effectLst/>
              </a:rPr>
              <a:t> </a:t>
            </a:r>
            <a:r>
              <a:rPr lang="en-US" sz="2200" dirty="0"/>
              <a:t>M</a:t>
            </a:r>
            <a:r>
              <a:rPr lang="en-US" sz="2200" b="0" i="0" dirty="0">
                <a:effectLst/>
              </a:rPr>
              <a:t>eetings at which ballots are counted and tabulated still must have a physical location designated (hybrid allowed)</a:t>
            </a:r>
            <a:endParaRPr lang="en-US" sz="2200" dirty="0"/>
          </a:p>
          <a:p>
            <a:endParaRPr lang="en-US" sz="2200" dirty="0"/>
          </a:p>
        </p:txBody>
      </p:sp>
      <p:pic>
        <p:nvPicPr>
          <p:cNvPr id="1026" name="Picture 2" descr="Zoom Board Meeting | Rotary Club of Rancho Santa Fe">
            <a:extLst>
              <a:ext uri="{FF2B5EF4-FFF2-40B4-BE49-F238E27FC236}">
                <a16:creationId xmlns:a16="http://schemas.microsoft.com/office/drawing/2014/main" id="{62C3FD98-727C-2DFB-B1CA-741E2BAA75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87" r="19764"/>
          <a:stretch/>
        </p:blipFill>
        <p:spPr bwMode="auto">
          <a:xfrm>
            <a:off x="5891349" y="10"/>
            <a:ext cx="629912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3BB8956-FA35-4912-5654-B98B11E14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
            <a:ext cx="12192000" cy="6858000"/>
          </a:xfrm>
          <a:prstGeom prst="rect">
            <a:avLst/>
          </a:prstGeom>
        </p:spPr>
      </p:pic>
    </p:spTree>
    <p:extLst>
      <p:ext uri="{BB962C8B-B14F-4D97-AF65-F5344CB8AC3E}">
        <p14:creationId xmlns:p14="http://schemas.microsoft.com/office/powerpoint/2010/main" val="202790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DBC1-9C2A-0F91-BF63-3F2DD61CAD69}"/>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b="1" dirty="0"/>
              <a:t>AB 1458 – Lower Quorum Requirement</a:t>
            </a:r>
            <a:endParaRPr lang="en-US" sz="4800" dirty="0"/>
          </a:p>
        </p:txBody>
      </p:sp>
      <p:sp>
        <p:nvSpPr>
          <p:cNvPr id="3" name="Content Placeholder 2">
            <a:extLst>
              <a:ext uri="{FF2B5EF4-FFF2-40B4-BE49-F238E27FC236}">
                <a16:creationId xmlns:a16="http://schemas.microsoft.com/office/drawing/2014/main" id="{4C5B8F94-CD56-1507-8A0B-2E0599C2B580}"/>
              </a:ext>
            </a:extLst>
          </p:cNvPr>
          <p:cNvSpPr>
            <a:spLocks noGrp="1"/>
          </p:cNvSpPr>
          <p:nvPr>
            <p:ph idx="1"/>
          </p:nvPr>
        </p:nvSpPr>
        <p:spPr>
          <a:xfrm>
            <a:off x="793661" y="2599509"/>
            <a:ext cx="4530898" cy="3639450"/>
          </a:xfrm>
        </p:spPr>
        <p:txBody>
          <a:bodyPr vert="horz" lIns="91440" tIns="45720" rIns="91440" bIns="45720" rtlCol="0" anchor="ctr">
            <a:normAutofit/>
          </a:bodyPr>
          <a:lstStyle/>
          <a:p>
            <a:endParaRPr lang="en-US" sz="2000" b="0" i="0">
              <a:effectLst/>
            </a:endParaRPr>
          </a:p>
          <a:p>
            <a:r>
              <a:rPr lang="en-US" sz="2000" b="0" i="0">
                <a:effectLst/>
              </a:rPr>
              <a:t> Lowers the quorum requirement for adjourned member meetings to elect Board of Directors to no more than 20%</a:t>
            </a:r>
          </a:p>
          <a:p>
            <a:pPr lvl="1"/>
            <a:r>
              <a:rPr lang="en-US" sz="2000"/>
              <a:t>If the Association’s Governing Documents allow for a lower quorum requirement (e.g. 15% or 10%) then a lower quorum applies</a:t>
            </a:r>
          </a:p>
          <a:p>
            <a:endParaRPr lang="en-US" sz="2000"/>
          </a:p>
        </p:txBody>
      </p:sp>
      <p:pic>
        <p:nvPicPr>
          <p:cNvPr id="9" name="Picture 8">
            <a:extLst>
              <a:ext uri="{FF2B5EF4-FFF2-40B4-BE49-F238E27FC236}">
                <a16:creationId xmlns:a16="http://schemas.microsoft.com/office/drawing/2014/main" id="{75F9E349-9A59-2EA7-F8D8-FFF03853560A}"/>
              </a:ext>
            </a:extLst>
          </p:cNvPr>
          <p:cNvPicPr>
            <a:picLocks noChangeAspect="1"/>
          </p:cNvPicPr>
          <p:nvPr/>
        </p:nvPicPr>
        <p:blipFill rotWithShape="1">
          <a:blip r:embed="rId3"/>
          <a:srcRect t="8712" r="2" b="2"/>
          <a:stretch/>
        </p:blipFill>
        <p:spPr>
          <a:xfrm>
            <a:off x="5911532" y="2484255"/>
            <a:ext cx="5150277" cy="371424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4C765-40DF-6E67-B2A5-AD09023D7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044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DBC1-9C2A-0F91-BF63-3F2DD61CAD69}"/>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b="1" kern="1200" dirty="0">
                <a:solidFill>
                  <a:schemeClr val="tx1"/>
                </a:solidFill>
                <a:latin typeface="+mj-lt"/>
                <a:ea typeface="+mj-ea"/>
                <a:cs typeface="+mj-cs"/>
              </a:rPr>
              <a:t>AB 1458 – Lower Quorum Requirement</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C5B8F94-CD56-1507-8A0B-2E0599C2B580}"/>
              </a:ext>
            </a:extLst>
          </p:cNvPr>
          <p:cNvSpPr>
            <a:spLocks noGrp="1"/>
          </p:cNvSpPr>
          <p:nvPr>
            <p:ph idx="1"/>
          </p:nvPr>
        </p:nvSpPr>
        <p:spPr>
          <a:xfrm>
            <a:off x="1137034" y="2198362"/>
            <a:ext cx="4958966" cy="3917773"/>
          </a:xfrm>
        </p:spPr>
        <p:txBody>
          <a:bodyPr vert="horz" lIns="91440" tIns="45720" rIns="91440" bIns="45720" rtlCol="0">
            <a:normAutofit fontScale="92500" lnSpcReduction="20000"/>
          </a:bodyPr>
          <a:lstStyle/>
          <a:p>
            <a:endParaRPr lang="en-US" sz="1000" b="0" i="0" dirty="0">
              <a:effectLst/>
            </a:endParaRPr>
          </a:p>
          <a:p>
            <a:pPr fontAlgn="base"/>
            <a:r>
              <a:rPr lang="en-US" sz="1400" b="0" i="1" dirty="0">
                <a:effectLst/>
              </a:rPr>
              <a:t>Notice Requirements:</a:t>
            </a:r>
          </a:p>
          <a:p>
            <a:pPr lvl="1" fontAlgn="base"/>
            <a:r>
              <a:rPr lang="en-US" sz="1400" i="1" dirty="0"/>
              <a:t>No less than 30 days prior to  ballots being distributed in elections for Board of Directors or recall elections:</a:t>
            </a:r>
          </a:p>
          <a:p>
            <a:pPr lvl="2" fontAlgn="base"/>
            <a:r>
              <a:rPr lang="en-US" sz="1400" b="0" i="0" dirty="0">
                <a:effectLst/>
              </a:rPr>
              <a:t>(1) The date and time by which, and the physical address where, ballots are to be returned by mail or handed to the inspector or inspectors of elections.</a:t>
            </a:r>
          </a:p>
          <a:p>
            <a:pPr lvl="1" fontAlgn="base"/>
            <a:r>
              <a:rPr lang="en-US" sz="1400" b="0" i="0" dirty="0">
                <a:effectLst/>
              </a:rPr>
              <a:t>(2) The date, time, and location of the meeting at which </a:t>
            </a:r>
            <a:r>
              <a:rPr lang="en-US" sz="1400" b="0" i="1" dirty="0">
                <a:effectLst/>
              </a:rPr>
              <a:t>a quorum will be determined, if the association’s governing documents require a quorum, and at which </a:t>
            </a:r>
            <a:r>
              <a:rPr lang="en-US" sz="1400" b="0" i="0" dirty="0">
                <a:effectLst/>
              </a:rPr>
              <a:t> ballots will be counted.</a:t>
            </a:r>
          </a:p>
          <a:p>
            <a:pPr lvl="1" fontAlgn="base"/>
            <a:r>
              <a:rPr lang="en-US" sz="1400" b="0" i="0" dirty="0">
                <a:effectLst/>
              </a:rPr>
              <a:t>(3) The list of all candidates’ names that will appear on the ballot.</a:t>
            </a:r>
          </a:p>
          <a:p>
            <a:pPr lvl="1" fontAlgn="base"/>
            <a:r>
              <a:rPr lang="en-US" sz="1400" b="0" i="0" dirty="0">
                <a:effectLst/>
              </a:rPr>
              <a:t>(4) Individual notice of the above paragraphs shall be delivered pursuant to Section 4040 if individual notice is requested by a member.</a:t>
            </a:r>
          </a:p>
          <a:p>
            <a:pPr lvl="1" fontAlgn="base"/>
            <a:r>
              <a:rPr lang="en-US" sz="1400" b="0" i="1" dirty="0">
                <a:effectLst/>
              </a:rPr>
              <a:t>(5) If the association’s governing documents require a quorum for election of directors, a statement that the board of directors may call a subsequent meeting at least 20 days after a scheduled election if the required quorum is not reached, at which time the quorum of the membership to elect directors will be 20 percent of the association’s members voting in person, by proxy, or by secret ballot.</a:t>
            </a:r>
          </a:p>
          <a:p>
            <a:endParaRPr lang="en-US" sz="1000" dirty="0"/>
          </a:p>
        </p:txBody>
      </p:sp>
      <p:pic>
        <p:nvPicPr>
          <p:cNvPr id="9" name="Picture 8">
            <a:extLst>
              <a:ext uri="{FF2B5EF4-FFF2-40B4-BE49-F238E27FC236}">
                <a16:creationId xmlns:a16="http://schemas.microsoft.com/office/drawing/2014/main" id="{75F9E349-9A59-2EA7-F8D8-FFF03853560A}"/>
              </a:ext>
            </a:extLst>
          </p:cNvPr>
          <p:cNvPicPr>
            <a:picLocks noChangeAspect="1"/>
          </p:cNvPicPr>
          <p:nvPr/>
        </p:nvPicPr>
        <p:blipFill rotWithShape="1">
          <a:blip r:embed="rId3"/>
          <a:srcRect l="-888" t="-165" r="1183" b="-223"/>
          <a:stretch/>
        </p:blipFill>
        <p:spPr>
          <a:xfrm>
            <a:off x="6752632" y="2184914"/>
            <a:ext cx="4721975" cy="37559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4F200A1-06EE-3F1C-13E1-E3088B71E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689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DBC1-9C2A-0F91-BF63-3F2DD61CAD69}"/>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b="1" kern="1200" dirty="0">
                <a:solidFill>
                  <a:schemeClr val="tx1"/>
                </a:solidFill>
                <a:latin typeface="+mj-lt"/>
                <a:ea typeface="+mj-ea"/>
                <a:cs typeface="+mj-cs"/>
              </a:rPr>
              <a:t>AB 1458 – Lower Quorum Requirement</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C5B8F94-CD56-1507-8A0B-2E0599C2B580}"/>
              </a:ext>
            </a:extLst>
          </p:cNvPr>
          <p:cNvSpPr>
            <a:spLocks noGrp="1"/>
          </p:cNvSpPr>
          <p:nvPr>
            <p:ph idx="1"/>
          </p:nvPr>
        </p:nvSpPr>
        <p:spPr>
          <a:xfrm>
            <a:off x="1137034" y="2198362"/>
            <a:ext cx="4958966" cy="3917773"/>
          </a:xfrm>
        </p:spPr>
        <p:txBody>
          <a:bodyPr vert="horz" lIns="91440" tIns="45720" rIns="91440" bIns="45720" rtlCol="0">
            <a:normAutofit/>
          </a:bodyPr>
          <a:lstStyle/>
          <a:p>
            <a:pPr lvl="1" fontAlgn="base"/>
            <a:r>
              <a:rPr lang="en-US" sz="1600" b="0" i="1" dirty="0">
                <a:effectLst/>
              </a:rPr>
              <a:t>No less than 15 days prior to an election authorized pursuant to paragraph (2), the association shall provide general notice of the membership meeting, which shall include:`</a:t>
            </a:r>
          </a:p>
          <a:p>
            <a:pPr lvl="2" fontAlgn="base"/>
            <a:r>
              <a:rPr lang="en-US" sz="1600" b="0" i="1" dirty="0">
                <a:effectLst/>
              </a:rPr>
              <a:t>(A) The date, time, and location of the meeting.</a:t>
            </a:r>
            <a:endParaRPr lang="en-US" sz="1600" dirty="0"/>
          </a:p>
          <a:p>
            <a:pPr lvl="2" fontAlgn="base"/>
            <a:r>
              <a:rPr lang="en-US" sz="1600" b="0" i="1" dirty="0">
                <a:effectLst/>
              </a:rPr>
              <a:t>(B) The list of all candidates.</a:t>
            </a:r>
            <a:endParaRPr lang="en-US" sz="1600" dirty="0"/>
          </a:p>
          <a:p>
            <a:pPr lvl="2" fontAlgn="base"/>
            <a:r>
              <a:rPr lang="en-US" sz="1600" b="0" i="1" dirty="0">
                <a:effectLst/>
              </a:rPr>
              <a:t>(C) A statement that 20 percent of the association present or voting by proxy or secret ballot will satisfy the quorum requirements for the election of directors and that the ballots will be counted if a quorum is reached, if the association’s governing documents require a quorum.</a:t>
            </a:r>
            <a:endParaRPr lang="en-US" sz="1600" b="0" i="0" dirty="0">
              <a:effectLst/>
            </a:endParaRPr>
          </a:p>
          <a:p>
            <a:endParaRPr lang="en-US" sz="1600" dirty="0"/>
          </a:p>
        </p:txBody>
      </p:sp>
      <p:pic>
        <p:nvPicPr>
          <p:cNvPr id="9" name="Picture 8">
            <a:extLst>
              <a:ext uri="{FF2B5EF4-FFF2-40B4-BE49-F238E27FC236}">
                <a16:creationId xmlns:a16="http://schemas.microsoft.com/office/drawing/2014/main" id="{75F9E349-9A59-2EA7-F8D8-FFF03853560A}"/>
              </a:ext>
            </a:extLst>
          </p:cNvPr>
          <p:cNvPicPr>
            <a:picLocks noChangeAspect="1"/>
          </p:cNvPicPr>
          <p:nvPr/>
        </p:nvPicPr>
        <p:blipFill rotWithShape="1">
          <a:blip r:embed="rId3"/>
          <a:srcRect l="-888" t="-165" r="1183" b="-223"/>
          <a:stretch/>
        </p:blipFill>
        <p:spPr>
          <a:xfrm>
            <a:off x="6752632" y="2184914"/>
            <a:ext cx="4721975" cy="37559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2BA891A-97CE-A8F1-ED42-47069D7D2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1950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1462</Words>
  <Application>Microsoft Office PowerPoint</Application>
  <PresentationFormat>Widescreen</PresentationFormat>
  <Paragraphs>89</Paragraphs>
  <Slides>14</Slides>
  <Notes>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Bradley Hand ITC</vt:lpstr>
      <vt:lpstr>Calibri</vt:lpstr>
      <vt:lpstr>Calibri Light</vt:lpstr>
      <vt:lpstr>Open Sans</vt:lpstr>
      <vt:lpstr>Verdana</vt:lpstr>
      <vt:lpstr>Office Theme</vt:lpstr>
      <vt:lpstr> </vt:lpstr>
      <vt:lpstr>Robert M. DeNichilo, Esq., CCAL </vt:lpstr>
      <vt:lpstr>Disclaimer</vt:lpstr>
      <vt:lpstr>AB 572 Limitation on Assessment Increases on Affordable Housing Units</vt:lpstr>
      <vt:lpstr>AB 572 Limitation on Assessment Increases on Affordable Housing Units</vt:lpstr>
      <vt:lpstr>AB 648 Virtual Meetings</vt:lpstr>
      <vt:lpstr>AB 1458 – Lower Quorum Requirement</vt:lpstr>
      <vt:lpstr>AB 1458 – Lower Quorum Requirement</vt:lpstr>
      <vt:lpstr>AB 1458 – Lower Quorum Requirement</vt:lpstr>
      <vt:lpstr>AB 1572 – Potable Water</vt:lpstr>
      <vt:lpstr>Drought Restrictions</vt:lpstr>
      <vt:lpstr>PowerPoint Presentation</vt:lpstr>
      <vt:lpstr>PowerPoint Presentation</vt:lpstr>
      <vt:lpstr>PowerPoint Presentation</vt:lpstr>
    </vt:vector>
  </TitlesOfParts>
  <Company>Moulton Niguel Water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Kelsey Coleman</dc:creator>
  <cp:lastModifiedBy>Kelsey Coleman</cp:lastModifiedBy>
  <cp:revision>1</cp:revision>
  <dcterms:created xsi:type="dcterms:W3CDTF">2023-10-30T16:24:00Z</dcterms:created>
  <dcterms:modified xsi:type="dcterms:W3CDTF">2023-10-30T16:24:47Z</dcterms:modified>
</cp:coreProperties>
</file>