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99" r:id="rId5"/>
  </p:sldMasterIdLst>
  <p:notesMasterIdLst>
    <p:notesMasterId r:id="rId27"/>
  </p:notesMasterIdLst>
  <p:sldIdLst>
    <p:sldId id="1673" r:id="rId6"/>
    <p:sldId id="1656" r:id="rId7"/>
    <p:sldId id="1659" r:id="rId8"/>
    <p:sldId id="1661" r:id="rId9"/>
    <p:sldId id="1665" r:id="rId10"/>
    <p:sldId id="1666" r:id="rId11"/>
    <p:sldId id="1667" r:id="rId12"/>
    <p:sldId id="1674" r:id="rId13"/>
    <p:sldId id="1675" r:id="rId14"/>
    <p:sldId id="1683" r:id="rId15"/>
    <p:sldId id="1677" r:id="rId16"/>
    <p:sldId id="1668" r:id="rId17"/>
    <p:sldId id="1653" r:id="rId18"/>
    <p:sldId id="1682" r:id="rId19"/>
    <p:sldId id="1678" r:id="rId20"/>
    <p:sldId id="1684" r:id="rId21"/>
    <p:sldId id="1679" r:id="rId22"/>
    <p:sldId id="1680" r:id="rId23"/>
    <p:sldId id="1681" r:id="rId24"/>
    <p:sldId id="6654" r:id="rId25"/>
    <p:sldId id="14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0E465-B10D-8646-32FB-D0C9AE569457}" v="1" dt="2023-10-25T00:18:23.564"/>
    <p1510:client id="{6F48CC76-6964-4EBB-9586-EE5ED9B858BC}" v="4" dt="2023-10-24T22:25:01.838"/>
    <p1510:client id="{A75A596C-50B6-EB1C-CC8B-D9DBD801E9F0}" v="64" dt="2023-10-25T18:28:12.242"/>
    <p1510:client id="{AA01F419-2436-4A93-4C7A-621F88EC70CF}" v="3" dt="2023-10-24T22:34:06.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4C0FF-1FF2-4740-BB6F-4E4F8A94190B}"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96A14-71C6-449D-AEE5-DBD2F7167C2C}" type="slidenum">
              <a:rPr lang="en-US" smtClean="0"/>
              <a:t>‹#›</a:t>
            </a:fld>
            <a:endParaRPr lang="en-US"/>
          </a:p>
        </p:txBody>
      </p:sp>
    </p:spTree>
    <p:extLst>
      <p:ext uri="{BB962C8B-B14F-4D97-AF65-F5344CB8AC3E}">
        <p14:creationId xmlns:p14="http://schemas.microsoft.com/office/powerpoint/2010/main" val="321226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AC7E85C-46B9-40B9-855C-E28322628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94B272-EA3F-429B-8421-4F194CFD01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a:extLst>
              <a:ext uri="{FF2B5EF4-FFF2-40B4-BE49-F238E27FC236}">
                <a16:creationId xmlns:a16="http://schemas.microsoft.com/office/drawing/2014/main" id="{62B92EE2-F5B6-4DD1-BE68-AFD307F11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372080" indent="-527723">
              <a:defRPr>
                <a:solidFill>
                  <a:schemeClr val="tx1"/>
                </a:solidFill>
                <a:latin typeface="Calibri" panose="020F0502020204030204" pitchFamily="34" charset="0"/>
                <a:cs typeface="Arial" panose="020B0604020202020204" pitchFamily="34" charset="0"/>
              </a:defRPr>
            </a:lvl2pPr>
            <a:lvl3pPr marL="2110892" indent="-422178">
              <a:defRPr>
                <a:solidFill>
                  <a:schemeClr val="tx1"/>
                </a:solidFill>
                <a:latin typeface="Calibri" panose="020F0502020204030204" pitchFamily="34" charset="0"/>
                <a:cs typeface="Arial" panose="020B0604020202020204" pitchFamily="34" charset="0"/>
              </a:defRPr>
            </a:lvl3pPr>
            <a:lvl4pPr marL="2955249" indent="-422178">
              <a:defRPr>
                <a:solidFill>
                  <a:schemeClr val="tx1"/>
                </a:solidFill>
                <a:latin typeface="Calibri" panose="020F0502020204030204" pitchFamily="34" charset="0"/>
                <a:cs typeface="Arial" panose="020B0604020202020204" pitchFamily="34" charset="0"/>
              </a:defRPr>
            </a:lvl4pPr>
            <a:lvl5pPr marL="3799606" indent="-422178">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5E2DA-2B7A-459D-86A2-CBA4383535A8}" type="slidenum">
              <a:rPr kumimoji="0" lang="en-US" altLang="en-US" sz="2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379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13</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611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14</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9597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15</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4804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16</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6650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17</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34705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18</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943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19</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67628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a:buChar char="•"/>
            </a:pPr>
            <a:r>
              <a:rPr lang="en-US" altLang="en-US" dirty="0">
                <a:cs typeface="Calibri" panose="020F0502020204030204"/>
              </a:rPr>
              <a:t>We're also excited to announce a new pilot program we're bringing to Orange County this fall in partnership with our water supply agencies.</a:t>
            </a:r>
          </a:p>
          <a:p>
            <a:pPr marL="171450" indent="-171450">
              <a:spcBef>
                <a:spcPct val="0"/>
              </a:spcBef>
              <a:buFont typeface="Arial"/>
              <a:buChar char="•"/>
            </a:pPr>
            <a:r>
              <a:rPr lang="en-US" altLang="en-US" dirty="0">
                <a:cs typeface="Calibri" panose="020F0502020204030204"/>
              </a:rPr>
              <a:t>This Large Landscape Upgrade pilot will offer HOAs assistance with project completion, and extra incentives for landscape design, turf replacement, and stormwater features. </a:t>
            </a:r>
          </a:p>
          <a:p>
            <a:pPr marL="171450" indent="-171450">
              <a:spcBef>
                <a:spcPct val="0"/>
              </a:spcBef>
              <a:buFont typeface="Arial"/>
              <a:buChar char="•"/>
            </a:pPr>
            <a:r>
              <a:rPr lang="en-US" altLang="en-US" dirty="0">
                <a:cs typeface="Calibri" panose="020F0502020204030204"/>
              </a:rPr>
              <a:t>The program will help HOAs to convert large amounts of grass to low water use landscaping that can help our water supply and quality goals</a:t>
            </a:r>
          </a:p>
          <a:p>
            <a:pPr marL="171450" indent="-171450">
              <a:spcBef>
                <a:spcPct val="0"/>
              </a:spcBef>
              <a:buFont typeface="Arial"/>
              <a:buChar char="•"/>
            </a:pPr>
            <a:r>
              <a:rPr lang="en-US" altLang="en-US" dirty="0">
                <a:cs typeface="Calibri" panose="020F0502020204030204"/>
              </a:rPr>
              <a:t>We will be recruiting a first set of participants this Fall. Please contact Megan at the email here if your HOA could be interested, or stop by our table to leave us with your name for more information. </a:t>
            </a:r>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20</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693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E4A07-4A2D-4DB0-85FF-D4A2C3300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24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AC7E85C-46B9-40B9-855C-E28322628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94B272-EA3F-429B-8421-4F194CFD01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quality of our surface waters is a reflection of how we treat our watersheds</a:t>
            </a:r>
          </a:p>
        </p:txBody>
      </p:sp>
      <p:sp>
        <p:nvSpPr>
          <p:cNvPr id="37892" name="Slide Number Placeholder 3">
            <a:extLst>
              <a:ext uri="{FF2B5EF4-FFF2-40B4-BE49-F238E27FC236}">
                <a16:creationId xmlns:a16="http://schemas.microsoft.com/office/drawing/2014/main" id="{62B92EE2-F5B6-4DD1-BE68-AFD307F11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372080" indent="-527723">
              <a:defRPr>
                <a:solidFill>
                  <a:schemeClr val="tx1"/>
                </a:solidFill>
                <a:latin typeface="Calibri" panose="020F0502020204030204" pitchFamily="34" charset="0"/>
                <a:cs typeface="Arial" panose="020B0604020202020204" pitchFamily="34" charset="0"/>
              </a:defRPr>
            </a:lvl2pPr>
            <a:lvl3pPr marL="2110892" indent="-422178">
              <a:defRPr>
                <a:solidFill>
                  <a:schemeClr val="tx1"/>
                </a:solidFill>
                <a:latin typeface="Calibri" panose="020F0502020204030204" pitchFamily="34" charset="0"/>
                <a:cs typeface="Arial" panose="020B0604020202020204" pitchFamily="34" charset="0"/>
              </a:defRPr>
            </a:lvl3pPr>
            <a:lvl4pPr marL="2955249" indent="-422178">
              <a:defRPr>
                <a:solidFill>
                  <a:schemeClr val="tx1"/>
                </a:solidFill>
                <a:latin typeface="Calibri" panose="020F0502020204030204" pitchFamily="34" charset="0"/>
                <a:cs typeface="Arial" panose="020B0604020202020204" pitchFamily="34" charset="0"/>
              </a:defRPr>
            </a:lvl4pPr>
            <a:lvl5pPr marL="3799606" indent="-422178">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5E2DA-2B7A-459D-86A2-CBA4383535A8}" type="slidenum">
              <a:rPr kumimoji="0" lang="en-US" altLang="en-US" sz="2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2304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AC7E85C-46B9-40B9-855C-E28322628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94B272-EA3F-429B-8421-4F194CFD01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a:extLst>
              <a:ext uri="{FF2B5EF4-FFF2-40B4-BE49-F238E27FC236}">
                <a16:creationId xmlns:a16="http://schemas.microsoft.com/office/drawing/2014/main" id="{62B92EE2-F5B6-4DD1-BE68-AFD307F11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372080" indent="-527723">
              <a:defRPr>
                <a:solidFill>
                  <a:schemeClr val="tx1"/>
                </a:solidFill>
                <a:latin typeface="Calibri" panose="020F0502020204030204" pitchFamily="34" charset="0"/>
                <a:cs typeface="Arial" panose="020B0604020202020204" pitchFamily="34" charset="0"/>
              </a:defRPr>
            </a:lvl2pPr>
            <a:lvl3pPr marL="2110892" indent="-422178">
              <a:defRPr>
                <a:solidFill>
                  <a:schemeClr val="tx1"/>
                </a:solidFill>
                <a:latin typeface="Calibri" panose="020F0502020204030204" pitchFamily="34" charset="0"/>
                <a:cs typeface="Arial" panose="020B0604020202020204" pitchFamily="34" charset="0"/>
              </a:defRPr>
            </a:lvl3pPr>
            <a:lvl4pPr marL="2955249" indent="-422178">
              <a:defRPr>
                <a:solidFill>
                  <a:schemeClr val="tx1"/>
                </a:solidFill>
                <a:latin typeface="Calibri" panose="020F0502020204030204" pitchFamily="34" charset="0"/>
                <a:cs typeface="Arial" panose="020B0604020202020204" pitchFamily="34" charset="0"/>
              </a:defRPr>
            </a:lvl4pPr>
            <a:lvl5pPr marL="3799606" indent="-422178">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5E2DA-2B7A-459D-86A2-CBA4383535A8}" type="slidenum">
              <a:rPr kumimoji="0" lang="en-US" altLang="en-US" sz="2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8959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AC7E85C-46B9-40B9-855C-E28322628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94B272-EA3F-429B-8421-4F194CFD01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a:extLst>
              <a:ext uri="{FF2B5EF4-FFF2-40B4-BE49-F238E27FC236}">
                <a16:creationId xmlns:a16="http://schemas.microsoft.com/office/drawing/2014/main" id="{62B92EE2-F5B6-4DD1-BE68-AFD307F11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372080" indent="-527723">
              <a:defRPr>
                <a:solidFill>
                  <a:schemeClr val="tx1"/>
                </a:solidFill>
                <a:latin typeface="Calibri" panose="020F0502020204030204" pitchFamily="34" charset="0"/>
                <a:cs typeface="Arial" panose="020B0604020202020204" pitchFamily="34" charset="0"/>
              </a:defRPr>
            </a:lvl2pPr>
            <a:lvl3pPr marL="2110892" indent="-422178">
              <a:defRPr>
                <a:solidFill>
                  <a:schemeClr val="tx1"/>
                </a:solidFill>
                <a:latin typeface="Calibri" panose="020F0502020204030204" pitchFamily="34" charset="0"/>
                <a:cs typeface="Arial" panose="020B0604020202020204" pitchFamily="34" charset="0"/>
              </a:defRPr>
            </a:lvl3pPr>
            <a:lvl4pPr marL="2955249" indent="-422178">
              <a:defRPr>
                <a:solidFill>
                  <a:schemeClr val="tx1"/>
                </a:solidFill>
                <a:latin typeface="Calibri" panose="020F0502020204030204" pitchFamily="34" charset="0"/>
                <a:cs typeface="Arial" panose="020B0604020202020204" pitchFamily="34" charset="0"/>
              </a:defRPr>
            </a:lvl4pPr>
            <a:lvl5pPr marL="3799606" indent="-422178">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5E2DA-2B7A-459D-86A2-CBA4383535A8}" type="slidenum">
              <a:rPr kumimoji="0" lang="en-US" altLang="en-US" sz="2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3487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AC7E85C-46B9-40B9-855C-E28322628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94B272-EA3F-429B-8421-4F194CFD01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a:extLst>
              <a:ext uri="{FF2B5EF4-FFF2-40B4-BE49-F238E27FC236}">
                <a16:creationId xmlns:a16="http://schemas.microsoft.com/office/drawing/2014/main" id="{62B92EE2-F5B6-4DD1-BE68-AFD307F11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372080" indent="-527723">
              <a:defRPr>
                <a:solidFill>
                  <a:schemeClr val="tx1"/>
                </a:solidFill>
                <a:latin typeface="Calibri" panose="020F0502020204030204" pitchFamily="34" charset="0"/>
                <a:cs typeface="Arial" panose="020B0604020202020204" pitchFamily="34" charset="0"/>
              </a:defRPr>
            </a:lvl2pPr>
            <a:lvl3pPr marL="2110892" indent="-422178">
              <a:defRPr>
                <a:solidFill>
                  <a:schemeClr val="tx1"/>
                </a:solidFill>
                <a:latin typeface="Calibri" panose="020F0502020204030204" pitchFamily="34" charset="0"/>
                <a:cs typeface="Arial" panose="020B0604020202020204" pitchFamily="34" charset="0"/>
              </a:defRPr>
            </a:lvl3pPr>
            <a:lvl4pPr marL="2955249" indent="-422178">
              <a:defRPr>
                <a:solidFill>
                  <a:schemeClr val="tx1"/>
                </a:solidFill>
                <a:latin typeface="Calibri" panose="020F0502020204030204" pitchFamily="34" charset="0"/>
                <a:cs typeface="Arial" panose="020B0604020202020204" pitchFamily="34" charset="0"/>
              </a:defRPr>
            </a:lvl4pPr>
            <a:lvl5pPr marL="3799606" indent="-422178">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5E2DA-2B7A-459D-86A2-CBA4383535A8}" type="slidenum">
              <a:rPr kumimoji="0" lang="en-US" altLang="en-US" sz="2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911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8</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346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9</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7464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10</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0365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5A66961-1EC1-455F-933B-0B5BEA972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BD2C703-719C-487C-8DBB-0D939C5E2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a:extLst>
              <a:ext uri="{FF2B5EF4-FFF2-40B4-BE49-F238E27FC236}">
                <a16:creationId xmlns:a16="http://schemas.microsoft.com/office/drawing/2014/main" id="{770BC602-BC1C-4E8D-AE08-27338831ACC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1372080" indent="-527723" eaLnBrk="0" hangingPunct="0">
              <a:defRPr>
                <a:solidFill>
                  <a:schemeClr val="tx1"/>
                </a:solidFill>
                <a:latin typeface="Calibri" panose="020F0502020204030204" pitchFamily="34" charset="0"/>
                <a:cs typeface="Arial" panose="020B0604020202020204" pitchFamily="34" charset="0"/>
              </a:defRPr>
            </a:lvl2pPr>
            <a:lvl3pPr marL="2110892" indent="-422178" eaLnBrk="0" hangingPunct="0">
              <a:defRPr>
                <a:solidFill>
                  <a:schemeClr val="tx1"/>
                </a:solidFill>
                <a:latin typeface="Calibri" panose="020F0502020204030204" pitchFamily="34" charset="0"/>
                <a:cs typeface="Arial" panose="020B0604020202020204" pitchFamily="34" charset="0"/>
              </a:defRPr>
            </a:lvl3pPr>
            <a:lvl4pPr marL="2955249" indent="-422178" eaLnBrk="0" hangingPunct="0">
              <a:defRPr>
                <a:solidFill>
                  <a:schemeClr val="tx1"/>
                </a:solidFill>
                <a:latin typeface="Calibri" panose="020F0502020204030204" pitchFamily="34" charset="0"/>
                <a:cs typeface="Arial" panose="020B0604020202020204" pitchFamily="34" charset="0"/>
              </a:defRPr>
            </a:lvl4pPr>
            <a:lvl5pPr marL="3799606" indent="-422178" eaLnBrk="0" hangingPunct="0">
              <a:defRPr>
                <a:solidFill>
                  <a:schemeClr val="tx1"/>
                </a:solidFill>
                <a:latin typeface="Calibri" panose="020F0502020204030204" pitchFamily="34" charset="0"/>
                <a:cs typeface="Arial" panose="020B0604020202020204" pitchFamily="34" charset="0"/>
              </a:defRPr>
            </a:lvl5pPr>
            <a:lvl6pPr marL="4643963"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488320"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332677"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177034" indent="-4221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1688714" rtl="0" eaLnBrk="1" fontAlgn="base" latinLnBrk="0" hangingPunct="1">
              <a:lnSpc>
                <a:spcPct val="100000"/>
              </a:lnSpc>
              <a:spcBef>
                <a:spcPct val="0"/>
              </a:spcBef>
              <a:spcAft>
                <a:spcPct val="0"/>
              </a:spcAft>
              <a:buClrTx/>
              <a:buSzTx/>
              <a:buFontTx/>
              <a:buNone/>
              <a:tabLst/>
              <a:defRPr/>
            </a:pPr>
            <a:fld id="{848CCC0D-9569-4F83-9AED-8E57D63A5778}" type="slidenum">
              <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688714" rtl="0" eaLnBrk="1" fontAlgn="base" latinLnBrk="0" hangingPunct="1">
                <a:lnSpc>
                  <a:spcPct val="100000"/>
                </a:lnSpc>
                <a:spcBef>
                  <a:spcPct val="0"/>
                </a:spcBef>
                <a:spcAft>
                  <a:spcPct val="0"/>
                </a:spcAft>
                <a:buClrTx/>
                <a:buSzTx/>
                <a:buFontTx/>
                <a:buNone/>
                <a:tabLst/>
                <a:defRPr/>
              </a:pPr>
              <a:t>11</a:t>
            </a:fld>
            <a:endParaRPr kumimoji="0" lang="en-US" alt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21175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1113" y="321257"/>
            <a:ext cx="2789773" cy="215649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524000" y="4935894"/>
            <a:ext cx="9144000" cy="1436914"/>
          </a:xfrm>
        </p:spPr>
        <p:txBody>
          <a:bodyPr/>
          <a:lstStyle>
            <a:lvl1pPr marL="0" indent="0" algn="ctr">
              <a:buNone/>
              <a:defRPr sz="2400" b="0" i="0">
                <a:solidFill>
                  <a:srgbClr val="E9832A"/>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9"/>
          <p:cNvSpPr>
            <a:spLocks noGrp="1"/>
          </p:cNvSpPr>
          <p:nvPr>
            <p:ph type="title"/>
          </p:nvPr>
        </p:nvSpPr>
        <p:spPr>
          <a:xfrm>
            <a:off x="1524000" y="2323321"/>
            <a:ext cx="9144000" cy="2500605"/>
          </a:xfrm>
        </p:spPr>
        <p:txBody>
          <a:bodyPr anchor="b">
            <a:normAutofit/>
          </a:bodyPr>
          <a:lstStyle>
            <a:lvl1pPr algn="ctr">
              <a:defRPr sz="5400" b="1" i="0">
                <a:solidFill>
                  <a:schemeClr val="tx1">
                    <a:lumMod val="65000"/>
                    <a:lumOff val="35000"/>
                  </a:schemeClr>
                </a:solidFill>
                <a:latin typeface="Corbel" charset="0"/>
                <a:ea typeface="Corbel" charset="0"/>
                <a:cs typeface="Corbel" charset="0"/>
              </a:defRPr>
            </a:lvl1pPr>
          </a:lstStyle>
          <a:p>
            <a:r>
              <a:rPr lang="en-US" dirty="0"/>
              <a:t>Click to edit Master title style</a:t>
            </a:r>
          </a:p>
        </p:txBody>
      </p:sp>
    </p:spTree>
    <p:extLst>
      <p:ext uri="{BB962C8B-B14F-4D97-AF65-F5344CB8AC3E}">
        <p14:creationId xmlns:p14="http://schemas.microsoft.com/office/powerpoint/2010/main" val="1164067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187764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540031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867164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633511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4226777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1228983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type="title">
  <p:cSld name="2_Title Slide">
    <p:spTree>
      <p:nvGrpSpPr>
        <p:cNvPr id="1" name="Shape 56"/>
        <p:cNvGrpSpPr/>
        <p:nvPr/>
      </p:nvGrpSpPr>
      <p:grpSpPr>
        <a:xfrm>
          <a:off x="0" y="0"/>
          <a:ext cx="0" cy="0"/>
          <a:chOff x="0" y="0"/>
          <a:chExt cx="0" cy="0"/>
        </a:xfrm>
      </p:grpSpPr>
      <p:pic>
        <p:nvPicPr>
          <p:cNvPr id="4" name="Google Shape;57;p14">
            <a:extLst>
              <a:ext uri="{FF2B5EF4-FFF2-40B4-BE49-F238E27FC236}">
                <a16:creationId xmlns:a16="http://schemas.microsoft.com/office/drawing/2014/main" id="{A6D52FD3-0D59-4B49-8446-8647C078A6A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58;p14">
            <a:extLst>
              <a:ext uri="{FF2B5EF4-FFF2-40B4-BE49-F238E27FC236}">
                <a16:creationId xmlns:a16="http://schemas.microsoft.com/office/drawing/2014/main" id="{A42075E4-F4EF-4468-8624-D3966A00A9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18735" y="260350"/>
            <a:ext cx="127963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Google Shape;59;p14"/>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45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60" name="Google Shape;60;p14"/>
          <p:cNvSpPr txBox="1">
            <a:spLocks noGrp="1"/>
          </p:cNvSpPr>
          <p:nvPr>
            <p:ph type="subTitle" idx="1"/>
          </p:nvPr>
        </p:nvSpPr>
        <p:spPr>
          <a:xfrm>
            <a:off x="1524000" y="3602038"/>
            <a:ext cx="9144000" cy="1655761"/>
          </a:xfrm>
          <a:prstGeom prst="rect">
            <a:avLst/>
          </a:prstGeom>
          <a:noFill/>
          <a:ln>
            <a:noFill/>
          </a:ln>
        </p:spPr>
        <p:txBody>
          <a:bodyPr spcFirstLastPara="1"/>
          <a:lstStyle>
            <a:lvl1pPr marR="0" lvl="0" algn="ctr"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 name="Google Shape;61;p14">
            <a:extLst>
              <a:ext uri="{FF2B5EF4-FFF2-40B4-BE49-F238E27FC236}">
                <a16:creationId xmlns:a16="http://schemas.microsoft.com/office/drawing/2014/main" id="{A70D05AB-5E5C-45C8-9536-79841DF11DA7}"/>
              </a:ext>
            </a:extLst>
          </p:cNvPr>
          <p:cNvSpPr txBox="1">
            <a:spLocks noGrp="1"/>
          </p:cNvSpPr>
          <p:nvPr>
            <p:ph type="dt" idx="10"/>
          </p:nvPr>
        </p:nvSpPr>
        <p:spPr/>
        <p:txBody>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7" name="Google Shape;62;p14">
            <a:extLst>
              <a:ext uri="{FF2B5EF4-FFF2-40B4-BE49-F238E27FC236}">
                <a16:creationId xmlns:a16="http://schemas.microsoft.com/office/drawing/2014/main" id="{921B7014-D698-44D0-9D1E-F0F0463D4707}"/>
              </a:ext>
            </a:extLst>
          </p:cNvPr>
          <p:cNvSpPr txBox="1">
            <a:spLocks noGrp="1"/>
          </p:cNvSpPr>
          <p:nvPr>
            <p:ph type="ftr" idx="11"/>
          </p:nvPr>
        </p:nvSpPr>
        <p:spPr/>
        <p:txBody>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8" name="Google Shape;63;p14">
            <a:extLst>
              <a:ext uri="{FF2B5EF4-FFF2-40B4-BE49-F238E27FC236}">
                <a16:creationId xmlns:a16="http://schemas.microsoft.com/office/drawing/2014/main" id="{FCE19AB8-3B35-47E5-B767-E99D84173BC5}"/>
              </a:ext>
            </a:extLst>
          </p:cNvPr>
          <p:cNvSpPr txBox="1">
            <a:spLocks noGrp="1"/>
          </p:cNvSpPr>
          <p:nvPr>
            <p:ph type="sldNum" idx="12"/>
          </p:nvPr>
        </p:nvSpPr>
        <p:spPr/>
        <p:txBody>
          <a:bodyPr/>
          <a:lstStyle>
            <a:lvl1pPr>
              <a:defRPr/>
            </a:lvl1pPr>
          </a:lstStyle>
          <a:p>
            <a:pPr>
              <a:defRPr/>
            </a:pPr>
            <a:fld id="{4A25F542-1B2F-4F8C-872C-BE4691560F57}" type="slidenum">
              <a:rPr lang="en-US" altLang="en-US"/>
              <a:pPr>
                <a:defRPr/>
              </a:pPr>
              <a:t>‹#›</a:t>
            </a:fld>
            <a:endParaRPr lang="en-US" altLang="en-US"/>
          </a:p>
        </p:txBody>
      </p:sp>
    </p:spTree>
    <p:extLst>
      <p:ext uri="{BB962C8B-B14F-4D97-AF65-F5344CB8AC3E}">
        <p14:creationId xmlns:p14="http://schemas.microsoft.com/office/powerpoint/2010/main" val="2843893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
        <p:cNvGrpSpPr/>
        <p:nvPr/>
      </p:nvGrpSpPr>
      <p:grpSpPr>
        <a:xfrm>
          <a:off x="0" y="0"/>
          <a:ext cx="0" cy="0"/>
          <a:chOff x="0" y="0"/>
          <a:chExt cx="0" cy="0"/>
        </a:xfrm>
      </p:grpSpPr>
      <p:pic>
        <p:nvPicPr>
          <p:cNvPr id="5" name="Google Shape;66;p15">
            <a:extLst>
              <a:ext uri="{FF2B5EF4-FFF2-40B4-BE49-F238E27FC236}">
                <a16:creationId xmlns:a16="http://schemas.microsoft.com/office/drawing/2014/main" id="{D1A2713D-3808-4812-A641-FC6CDB6A892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Google Shape;67;p15"/>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45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dirty="0"/>
          </a:p>
        </p:txBody>
      </p:sp>
      <p:sp>
        <p:nvSpPr>
          <p:cNvPr id="68" name="Google Shape;68;p15"/>
          <p:cNvSpPr txBox="1">
            <a:spLocks noGrp="1"/>
          </p:cNvSpPr>
          <p:nvPr>
            <p:ph type="subTitle" idx="1"/>
          </p:nvPr>
        </p:nvSpPr>
        <p:spPr>
          <a:xfrm>
            <a:off x="1524000" y="3602038"/>
            <a:ext cx="9144000" cy="1655761"/>
          </a:xfrm>
          <a:prstGeom prst="rect">
            <a:avLst/>
          </a:prstGeom>
          <a:noFill/>
          <a:ln>
            <a:noFill/>
          </a:ln>
        </p:spPr>
        <p:txBody>
          <a:bodyPr spcFirstLastPara="1"/>
          <a:lstStyle>
            <a:lvl1pPr marR="0" lvl="0" algn="ctr"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 name="Google Shape;69;p15">
            <a:extLst>
              <a:ext uri="{FF2B5EF4-FFF2-40B4-BE49-F238E27FC236}">
                <a16:creationId xmlns:a16="http://schemas.microsoft.com/office/drawing/2014/main" id="{E561E93B-5FCD-413E-8B06-5FD950041508}"/>
              </a:ext>
            </a:extLst>
          </p:cNvPr>
          <p:cNvSpPr txBox="1">
            <a:spLocks noGrp="1"/>
          </p:cNvSpPr>
          <p:nvPr>
            <p:ph type="dt" idx="10"/>
          </p:nvPr>
        </p:nvSpPr>
        <p:spPr/>
        <p:txBody>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7" name="Google Shape;70;p15">
            <a:extLst>
              <a:ext uri="{FF2B5EF4-FFF2-40B4-BE49-F238E27FC236}">
                <a16:creationId xmlns:a16="http://schemas.microsoft.com/office/drawing/2014/main" id="{7D628DC7-B650-46C9-9B75-F3172EABC7BC}"/>
              </a:ext>
            </a:extLst>
          </p:cNvPr>
          <p:cNvSpPr txBox="1">
            <a:spLocks noGrp="1"/>
          </p:cNvSpPr>
          <p:nvPr>
            <p:ph type="ftr" idx="11"/>
          </p:nvPr>
        </p:nvSpPr>
        <p:spPr/>
        <p:txBody>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8" name="Google Shape;71;p15">
            <a:extLst>
              <a:ext uri="{FF2B5EF4-FFF2-40B4-BE49-F238E27FC236}">
                <a16:creationId xmlns:a16="http://schemas.microsoft.com/office/drawing/2014/main" id="{B2A0C635-50AC-418A-84FF-CD169BA4F057}"/>
              </a:ext>
            </a:extLst>
          </p:cNvPr>
          <p:cNvSpPr txBox="1">
            <a:spLocks noGrp="1"/>
          </p:cNvSpPr>
          <p:nvPr>
            <p:ph type="sldNum" idx="12"/>
          </p:nvPr>
        </p:nvSpPr>
        <p:spPr/>
        <p:txBody>
          <a:bodyPr/>
          <a:lstStyle>
            <a:lvl1pPr>
              <a:defRPr/>
            </a:lvl1pPr>
          </a:lstStyle>
          <a:p>
            <a:pPr>
              <a:defRPr/>
            </a:pPr>
            <a:fld id="{95F2209F-D000-40C8-9088-8C2D14F3AC0F}" type="slidenum">
              <a:rPr lang="en-US" altLang="en-US"/>
              <a:pPr>
                <a:defRPr/>
              </a:pPr>
              <a:t>‹#›</a:t>
            </a:fld>
            <a:endParaRPr lang="en-US" alt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9349" y="698674"/>
            <a:ext cx="2273302" cy="1401662"/>
          </a:xfrm>
          <a:prstGeom prst="rect">
            <a:avLst/>
          </a:prstGeom>
        </p:spPr>
      </p:pic>
    </p:spTree>
    <p:extLst>
      <p:ext uri="{BB962C8B-B14F-4D97-AF65-F5344CB8AC3E}">
        <p14:creationId xmlns:p14="http://schemas.microsoft.com/office/powerpoint/2010/main" val="2839513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0"/>
        <p:cNvGrpSpPr/>
        <p:nvPr/>
      </p:nvGrpSpPr>
      <p:grpSpPr>
        <a:xfrm>
          <a:off x="0" y="0"/>
          <a:ext cx="0" cy="0"/>
          <a:chOff x="0" y="0"/>
          <a:chExt cx="0" cy="0"/>
        </a:xfrm>
      </p:grpSpPr>
      <p:pic>
        <p:nvPicPr>
          <p:cNvPr id="4" name="Google Shape;81;p17">
            <a:extLst>
              <a:ext uri="{FF2B5EF4-FFF2-40B4-BE49-F238E27FC236}">
                <a16:creationId xmlns:a16="http://schemas.microsoft.com/office/drawing/2014/main" id="{90B7D26F-630E-41E5-A6B9-C743A33F305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2;p17">
            <a:extLst>
              <a:ext uri="{FF2B5EF4-FFF2-40B4-BE49-F238E27FC236}">
                <a16:creationId xmlns:a16="http://schemas.microsoft.com/office/drawing/2014/main" id="{2DAADA76-68C9-4967-8FBE-F95BCC4087D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6923" y="149226"/>
            <a:ext cx="1261604" cy="77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Google Shape;83;p17"/>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45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84" name="Google Shape;84;p17"/>
          <p:cNvSpPr txBox="1">
            <a:spLocks noGrp="1"/>
          </p:cNvSpPr>
          <p:nvPr>
            <p:ph type="subTitle" idx="1"/>
          </p:nvPr>
        </p:nvSpPr>
        <p:spPr>
          <a:xfrm>
            <a:off x="1524000" y="3602038"/>
            <a:ext cx="9144000" cy="1655761"/>
          </a:xfrm>
          <a:prstGeom prst="rect">
            <a:avLst/>
          </a:prstGeom>
          <a:noFill/>
          <a:ln>
            <a:noFill/>
          </a:ln>
        </p:spPr>
        <p:txBody>
          <a:bodyPr spcFirstLastPara="1"/>
          <a:lstStyle>
            <a:lvl1pPr marR="0" lvl="0" algn="ctr"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 name="Google Shape;85;p17">
            <a:extLst>
              <a:ext uri="{FF2B5EF4-FFF2-40B4-BE49-F238E27FC236}">
                <a16:creationId xmlns:a16="http://schemas.microsoft.com/office/drawing/2014/main" id="{0AE8226E-5186-4436-9997-75A88A70538C}"/>
              </a:ext>
            </a:extLst>
          </p:cNvPr>
          <p:cNvSpPr txBox="1">
            <a:spLocks noGrp="1"/>
          </p:cNvSpPr>
          <p:nvPr>
            <p:ph type="dt" idx="10"/>
          </p:nvPr>
        </p:nvSpPr>
        <p:spPr/>
        <p:txBody>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7" name="Google Shape;86;p17">
            <a:extLst>
              <a:ext uri="{FF2B5EF4-FFF2-40B4-BE49-F238E27FC236}">
                <a16:creationId xmlns:a16="http://schemas.microsoft.com/office/drawing/2014/main" id="{3B6239E7-6544-4342-A327-220142A0FDCD}"/>
              </a:ext>
            </a:extLst>
          </p:cNvPr>
          <p:cNvSpPr txBox="1">
            <a:spLocks noGrp="1"/>
          </p:cNvSpPr>
          <p:nvPr>
            <p:ph type="ftr" idx="11"/>
          </p:nvPr>
        </p:nvSpPr>
        <p:spPr/>
        <p:txBody>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8" name="Google Shape;87;p17">
            <a:extLst>
              <a:ext uri="{FF2B5EF4-FFF2-40B4-BE49-F238E27FC236}">
                <a16:creationId xmlns:a16="http://schemas.microsoft.com/office/drawing/2014/main" id="{794E1EDB-4E02-4EE7-95B3-4C3DE1B06D35}"/>
              </a:ext>
            </a:extLst>
          </p:cNvPr>
          <p:cNvSpPr txBox="1">
            <a:spLocks noGrp="1"/>
          </p:cNvSpPr>
          <p:nvPr>
            <p:ph type="sldNum" idx="12"/>
          </p:nvPr>
        </p:nvSpPr>
        <p:spPr/>
        <p:txBody>
          <a:bodyPr/>
          <a:lstStyle>
            <a:lvl1pPr>
              <a:defRPr/>
            </a:lvl1pPr>
          </a:lstStyle>
          <a:p>
            <a:pPr>
              <a:defRPr/>
            </a:pPr>
            <a:fld id="{02632729-A411-4B93-ADA3-1149911691E8}" type="slidenum">
              <a:rPr lang="en-US" altLang="en-US"/>
              <a:pPr>
                <a:defRPr/>
              </a:pPr>
              <a:t>‹#›</a:t>
            </a:fld>
            <a:endParaRPr lang="en-US" altLang="en-US"/>
          </a:p>
        </p:txBody>
      </p:sp>
    </p:spTree>
    <p:extLst>
      <p:ext uri="{BB962C8B-B14F-4D97-AF65-F5344CB8AC3E}">
        <p14:creationId xmlns:p14="http://schemas.microsoft.com/office/powerpoint/2010/main" val="9353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24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27" name="Google Shape;127;p24"/>
          <p:cNvSpPr txBox="1">
            <a:spLocks noGrp="1"/>
          </p:cNvSpPr>
          <p:nvPr>
            <p:ph type="body" idx="1"/>
          </p:nvPr>
        </p:nvSpPr>
        <p:spPr>
          <a:xfrm>
            <a:off x="5183188" y="987426"/>
            <a:ext cx="6172200" cy="4873625"/>
          </a:xfrm>
          <a:prstGeom prst="rect">
            <a:avLst/>
          </a:prstGeom>
          <a:noFill/>
          <a:ln>
            <a:noFill/>
          </a:ln>
        </p:spPr>
        <p:txBody>
          <a:bodyPr spcFirstLastPara="1"/>
          <a:lstStyle>
            <a:lvl1pPr marL="609585" marR="0" lvl="0" indent="-507987" algn="l" rtl="0">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1pPr>
            <a:lvl2pPr marL="1219170" marR="0" lvl="1" indent="-482588" algn="l" rtl="0">
              <a:lnSpc>
                <a:spcPct val="90000"/>
              </a:lnSpc>
              <a:spcBef>
                <a:spcPts val="533"/>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4pPr>
            <a:lvl5pPr marL="3047924" marR="0" lvl="4"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5pPr>
            <a:lvl6pPr marL="3657509" marR="0" lvl="5"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24"/>
          <p:cNvSpPr txBox="1">
            <a:spLocks noGrp="1"/>
          </p:cNvSpPr>
          <p:nvPr>
            <p:ph type="body" idx="2"/>
          </p:nvPr>
        </p:nvSpPr>
        <p:spPr>
          <a:xfrm>
            <a:off x="839788" y="2057401"/>
            <a:ext cx="3932237" cy="3811588"/>
          </a:xfrm>
          <a:prstGeom prst="rect">
            <a:avLst/>
          </a:prstGeom>
          <a:noFill/>
          <a:ln>
            <a:noFill/>
          </a:ln>
        </p:spPr>
        <p:txBody>
          <a:bodyPr spcFirstLastPara="1"/>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100"/>
              <a:buFont typeface="Arial"/>
              <a:buNone/>
              <a:defRPr sz="1467"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5" name="Google Shape;53;p13">
            <a:extLst>
              <a:ext uri="{FF2B5EF4-FFF2-40B4-BE49-F238E27FC236}">
                <a16:creationId xmlns:a16="http://schemas.microsoft.com/office/drawing/2014/main" id="{79F6EF72-B570-498C-A1EF-D6EC18126AA5}"/>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CCA24134-916D-4E68-83A5-00E3014E607D}"/>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4D60F059-37D5-49B3-9B41-951F58F2F65F}"/>
              </a:ext>
            </a:extLst>
          </p:cNvPr>
          <p:cNvSpPr txBox="1">
            <a:spLocks noGrp="1"/>
          </p:cNvSpPr>
          <p:nvPr>
            <p:ph type="sldNum" idx="13"/>
          </p:nvPr>
        </p:nvSpPr>
        <p:spPr>
          <a:ln/>
        </p:spPr>
        <p:txBody>
          <a:bodyPr/>
          <a:lstStyle>
            <a:lvl1pPr>
              <a:defRPr/>
            </a:lvl1pPr>
          </a:lstStyle>
          <a:p>
            <a:pPr>
              <a:defRPr/>
            </a:pPr>
            <a:fld id="{4180F54C-01F3-46ED-81D6-CC5C1D334CDA}" type="slidenum">
              <a:rPr lang="en-US" altLang="en-US"/>
              <a:pPr>
                <a:defRPr/>
              </a:pPr>
              <a:t>‹#›</a:t>
            </a:fld>
            <a:endParaRPr lang="en-US" altLang="en-US"/>
          </a:p>
        </p:txBody>
      </p:sp>
    </p:spTree>
    <p:extLst>
      <p:ext uri="{BB962C8B-B14F-4D97-AF65-F5344CB8AC3E}">
        <p14:creationId xmlns:p14="http://schemas.microsoft.com/office/powerpoint/2010/main" val="4268726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1325" y="0"/>
            <a:ext cx="1695117" cy="1310326"/>
          </a:xfrm>
          <a:prstGeom prst="rect">
            <a:avLst/>
          </a:prstGeom>
        </p:spPr>
      </p:pic>
      <p:sp>
        <p:nvSpPr>
          <p:cNvPr id="2" name="Title 1"/>
          <p:cNvSpPr>
            <a:spLocks noGrp="1"/>
          </p:cNvSpPr>
          <p:nvPr>
            <p:ph type="title"/>
          </p:nvPr>
        </p:nvSpPr>
        <p:spPr>
          <a:xfrm>
            <a:off x="3928187" y="130629"/>
            <a:ext cx="7576457" cy="6606073"/>
          </a:xfrm>
        </p:spPr>
        <p:txBody>
          <a:bodyPr>
            <a:noAutofit/>
          </a:bodyPr>
          <a:lstStyle>
            <a:lvl1pPr>
              <a:defRPr sz="7500" b="1" i="0">
                <a:solidFill>
                  <a:srgbClr val="009E9C"/>
                </a:solidFill>
                <a:latin typeface="Corbel" charset="0"/>
                <a:ea typeface="Corbel" charset="0"/>
                <a:cs typeface="Corbel" charset="0"/>
              </a:defRPr>
            </a:lvl1pPr>
          </a:lstStyle>
          <a:p>
            <a:r>
              <a:rPr lang="en-US" dirty="0"/>
              <a:t>Click to edit Master title style</a:t>
            </a:r>
          </a:p>
        </p:txBody>
      </p:sp>
    </p:spTree>
    <p:extLst>
      <p:ext uri="{BB962C8B-B14F-4D97-AF65-F5344CB8AC3E}">
        <p14:creationId xmlns:p14="http://schemas.microsoft.com/office/powerpoint/2010/main" val="426344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41" name="Google Shape;141;p26"/>
          <p:cNvSpPr txBox="1">
            <a:spLocks noGrp="1"/>
          </p:cNvSpPr>
          <p:nvPr>
            <p:ph type="body" idx="1"/>
          </p:nvPr>
        </p:nvSpPr>
        <p:spPr>
          <a:xfrm rot="5400000">
            <a:off x="3920331" y="-1256505"/>
            <a:ext cx="4351339" cy="10515600"/>
          </a:xfrm>
          <a:prstGeom prst="rect">
            <a:avLst/>
          </a:prstGeom>
          <a:noFill/>
          <a:ln>
            <a:noFill/>
          </a:ln>
        </p:spPr>
        <p:txBody>
          <a:bodyPr spcFirstLastPara="1"/>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 name="Google Shape;53;p13">
            <a:extLst>
              <a:ext uri="{FF2B5EF4-FFF2-40B4-BE49-F238E27FC236}">
                <a16:creationId xmlns:a16="http://schemas.microsoft.com/office/drawing/2014/main" id="{85C7F672-90E7-4573-B4CE-2E2672146110}"/>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5976CBEE-8B59-4B89-A79D-34B2BC9C1973}"/>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5D54864B-7AC0-4487-B518-8849323C91BE}"/>
              </a:ext>
            </a:extLst>
          </p:cNvPr>
          <p:cNvSpPr txBox="1">
            <a:spLocks noGrp="1"/>
          </p:cNvSpPr>
          <p:nvPr>
            <p:ph type="sldNum" idx="13"/>
          </p:nvPr>
        </p:nvSpPr>
        <p:spPr>
          <a:ln/>
        </p:spPr>
        <p:txBody>
          <a:bodyPr/>
          <a:lstStyle>
            <a:lvl1pPr>
              <a:defRPr/>
            </a:lvl1pPr>
          </a:lstStyle>
          <a:p>
            <a:pPr>
              <a:defRPr/>
            </a:pPr>
            <a:fld id="{CE52B6AB-D227-4D0B-B9B4-B40D4625AE07}" type="slidenum">
              <a:rPr lang="en-US" altLang="en-US"/>
              <a:pPr>
                <a:defRPr/>
              </a:pPr>
              <a:t>‹#›</a:t>
            </a:fld>
            <a:endParaRPr lang="en-US" altLang="en-US"/>
          </a:p>
        </p:txBody>
      </p:sp>
    </p:spTree>
    <p:extLst>
      <p:ext uri="{BB962C8B-B14F-4D97-AF65-F5344CB8AC3E}">
        <p14:creationId xmlns:p14="http://schemas.microsoft.com/office/powerpoint/2010/main" val="402470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p:cNvSpPr>
            <a:spLocks noGrp="1"/>
          </p:cNvSpPr>
          <p:nvPr>
            <p:ph type="title"/>
          </p:nvPr>
        </p:nvSpPr>
        <p:spPr>
          <a:xfrm>
            <a:off x="121298" y="365125"/>
            <a:ext cx="11943184" cy="465299"/>
          </a:xfrm>
        </p:spPr>
        <p:txBody>
          <a:bodyPr>
            <a:noAutofit/>
          </a:bodyPr>
          <a:lstStyle>
            <a:lvl1pPr algn="ctr">
              <a:defRPr sz="4500" b="0" i="0">
                <a:solidFill>
                  <a:srgbClr val="009E9C"/>
                </a:solidFill>
                <a:latin typeface="Corbel" charset="0"/>
                <a:ea typeface="Corbel" charset="0"/>
                <a:cs typeface="Corbel" charset="0"/>
              </a:defRPr>
            </a:lvl1pPr>
          </a:lstStyle>
          <a:p>
            <a:r>
              <a:rPr lang="en-US" dirty="0"/>
              <a:t>Click to edit Master title style</a:t>
            </a:r>
          </a:p>
        </p:txBody>
      </p:sp>
      <p:sp>
        <p:nvSpPr>
          <p:cNvPr id="10" name="Subtitle 2"/>
          <p:cNvSpPr>
            <a:spLocks noGrp="1"/>
          </p:cNvSpPr>
          <p:nvPr>
            <p:ph type="subTitle" idx="1"/>
          </p:nvPr>
        </p:nvSpPr>
        <p:spPr>
          <a:xfrm>
            <a:off x="121298" y="6008913"/>
            <a:ext cx="11943184" cy="536511"/>
          </a:xfrm>
        </p:spPr>
        <p:txBody>
          <a:bodyPr>
            <a:normAutofit/>
          </a:bodyPr>
          <a:lstStyle>
            <a:lvl1pPr marL="0" indent="0" algn="ctr">
              <a:buNone/>
              <a:defRPr sz="2000" b="0" i="0">
                <a:solidFill>
                  <a:srgbClr val="E7822B"/>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0986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D1AC3F6-42E9-C54E-B841-88C91C0C6E0C}"/>
              </a:ext>
            </a:extLst>
          </p:cNvPr>
          <p:cNvSpPr/>
          <p:nvPr userDrawn="1"/>
        </p:nvSpPr>
        <p:spPr>
          <a:xfrm>
            <a:off x="0" y="0"/>
            <a:ext cx="4980458" cy="6470649"/>
          </a:xfrm>
          <a:prstGeom prst="rect">
            <a:avLst/>
          </a:prstGeom>
          <a:solidFill>
            <a:srgbClr val="009E9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308600" y="-1"/>
            <a:ext cx="6883399" cy="6475445"/>
          </a:xfrm>
        </p:spPr>
        <p:txBody>
          <a:bodyPr anchor="ctr">
            <a:normAutofit/>
          </a:bodyPr>
          <a:lstStyle>
            <a:lvl1pPr marL="0" indent="0" algn="l">
              <a:buNone/>
              <a:defRPr sz="3700" b="0" i="0">
                <a:solidFill>
                  <a:schemeClr val="tx1">
                    <a:lumMod val="65000"/>
                    <a:lumOff val="35000"/>
                  </a:schemeClr>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8">
            <a:extLst>
              <a:ext uri="{FF2B5EF4-FFF2-40B4-BE49-F238E27FC236}">
                <a16:creationId xmlns:a16="http://schemas.microsoft.com/office/drawing/2014/main" id="{29946A59-4744-E244-8095-177BD09EC1C4}"/>
              </a:ext>
            </a:extLst>
          </p:cNvPr>
          <p:cNvSpPr>
            <a:spLocks noGrp="1"/>
          </p:cNvSpPr>
          <p:nvPr>
            <p:ph type="body" sz="quarter" idx="10"/>
          </p:nvPr>
        </p:nvSpPr>
        <p:spPr>
          <a:xfrm>
            <a:off x="190500" y="939800"/>
            <a:ext cx="4457700" cy="4813300"/>
          </a:xfrm>
        </p:spPr>
        <p:txBody>
          <a:bodyPr>
            <a:normAutofit/>
          </a:bodyPr>
          <a:lstStyle>
            <a:lvl1pPr marL="0" indent="0">
              <a:buNone/>
              <a:defRPr sz="4400" b="1">
                <a:solidFill>
                  <a:schemeClr val="bg1"/>
                </a:solidFill>
              </a:defRPr>
            </a:lvl1pPr>
            <a:lvl2pPr marL="457200" indent="0">
              <a:buNone/>
              <a:defRPr sz="4400" b="1">
                <a:solidFill>
                  <a:schemeClr val="bg1"/>
                </a:solidFill>
              </a:defRPr>
            </a:lvl2pPr>
            <a:lvl3pPr marL="914400" indent="0">
              <a:buNone/>
              <a:defRPr sz="4400" b="1">
                <a:solidFill>
                  <a:schemeClr val="bg1"/>
                </a:solidFill>
              </a:defRPr>
            </a:lvl3pPr>
            <a:lvl4pPr marL="1371600" indent="0">
              <a:buNone/>
              <a:defRPr sz="4400" b="1">
                <a:solidFill>
                  <a:schemeClr val="bg1"/>
                </a:solidFill>
              </a:defRPr>
            </a:lvl4pPr>
            <a:lvl5pPr marL="1828800" indent="0">
              <a:buNone/>
              <a:defRPr sz="44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893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5469288" y="1221422"/>
            <a:ext cx="4958080" cy="3997960"/>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838200" y="365125"/>
            <a:ext cx="4201160" cy="5710555"/>
          </a:xfrm>
        </p:spPr>
        <p:txBody>
          <a:bodyPr/>
          <a:lstStyle>
            <a:lvl1pPr algn="r">
              <a:defRPr b="1">
                <a:solidFill>
                  <a:srgbClr val="009E9C"/>
                </a:solidFill>
                <a:latin typeface="Corbel" panose="020B0503020204020204" pitchFamily="34" charset="0"/>
              </a:defRPr>
            </a:lvl1pPr>
          </a:lstStyle>
          <a:p>
            <a:r>
              <a:rPr lang="en-US" dirty="0"/>
              <a:t>Click to edit Master title style</a:t>
            </a:r>
          </a:p>
        </p:txBody>
      </p:sp>
    </p:spTree>
    <p:extLst>
      <p:ext uri="{BB962C8B-B14F-4D97-AF65-F5344CB8AC3E}">
        <p14:creationId xmlns:p14="http://schemas.microsoft.com/office/powerpoint/2010/main" val="1207655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958"/>
            <a:ext cx="1695117" cy="131032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801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355156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162648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D6221F-387E-D54C-8F5D-5F1ADB2099E0}" type="datetimeFigureOut">
              <a:rPr lang="en-US" smtClean="0"/>
              <a:t>10/30/2023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03917C-07BA-7041-B689-4D6D3677C7AE}" type="slidenum">
              <a:rPr lang="en-US" smtClean="0"/>
              <a:t>‹#›</a:t>
            </a:fld>
            <a:endParaRPr lang="en-US" dirty="0"/>
          </a:p>
        </p:txBody>
      </p:sp>
    </p:spTree>
    <p:extLst>
      <p:ext uri="{BB962C8B-B14F-4D97-AF65-F5344CB8AC3E}">
        <p14:creationId xmlns:p14="http://schemas.microsoft.com/office/powerpoint/2010/main" val="348071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6221F-387E-D54C-8F5D-5F1ADB2099E0}" type="datetimeFigureOut">
              <a:rPr lang="en-US" smtClean="0"/>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3917C-07BA-7041-B689-4D6D3677C7AE}" type="slidenum">
              <a:rPr lang="en-US" smtClean="0"/>
              <a:t>‹#›</a:t>
            </a:fld>
            <a:endParaRPr lang="en-US" dirty="0"/>
          </a:p>
        </p:txBody>
      </p:sp>
    </p:spTree>
    <p:extLst>
      <p:ext uri="{BB962C8B-B14F-4D97-AF65-F5344CB8AC3E}">
        <p14:creationId xmlns:p14="http://schemas.microsoft.com/office/powerpoint/2010/main" val="36262979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51;p13">
            <a:extLst>
              <a:ext uri="{FF2B5EF4-FFF2-40B4-BE49-F238E27FC236}">
                <a16:creationId xmlns:a16="http://schemas.microsoft.com/office/drawing/2014/main" id="{E5D44797-C3B7-4687-B038-84C64A651265}"/>
              </a:ext>
            </a:extLst>
          </p:cNvPr>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p>
            <a:pPr lvl="0"/>
            <a:endParaRPr lang="en-US" altLang="en-US">
              <a:sym typeface="Arial" panose="020B0604020202020204" pitchFamily="34" charset="0"/>
            </a:endParaRPr>
          </a:p>
        </p:txBody>
      </p:sp>
      <p:sp>
        <p:nvSpPr>
          <p:cNvPr id="2051" name="Google Shape;52;p13">
            <a:extLst>
              <a:ext uri="{FF2B5EF4-FFF2-40B4-BE49-F238E27FC236}">
                <a16:creationId xmlns:a16="http://schemas.microsoft.com/office/drawing/2014/main" id="{429162E5-0291-43D6-A006-81B0261ED22F}"/>
              </a:ext>
            </a:extLst>
          </p:cNvPr>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t" anchorCtr="0" compatLnSpc="1">
            <a:prstTxWarp prst="textNoShape">
              <a:avLst/>
            </a:prstTxWarp>
          </a:bodyPr>
          <a:lstStyle/>
          <a:p>
            <a:pPr lvl="0"/>
            <a:endParaRPr lang="en-US" altLang="en-US">
              <a:sym typeface="Arial" panose="020B0604020202020204" pitchFamily="34" charset="0"/>
            </a:endParaRPr>
          </a:p>
        </p:txBody>
      </p:sp>
      <p:sp>
        <p:nvSpPr>
          <p:cNvPr id="53" name="Google Shape;53;p13">
            <a:extLst>
              <a:ext uri="{FF2B5EF4-FFF2-40B4-BE49-F238E27FC236}">
                <a16:creationId xmlns:a16="http://schemas.microsoft.com/office/drawing/2014/main" id="{19F9F76E-FEDF-4AC2-ACCA-E4EC9CEA0370}"/>
              </a:ext>
            </a:extLst>
          </p:cNvPr>
          <p:cNvSpPr txBox="1">
            <a:spLocks noGrp="1"/>
          </p:cNvSpPr>
          <p:nvPr>
            <p:ph type="dt" idx="10"/>
          </p:nvPr>
        </p:nvSpPr>
        <p:spPr>
          <a:xfrm>
            <a:off x="838200" y="6356350"/>
            <a:ext cx="2743200" cy="365125"/>
          </a:xfrm>
          <a:prstGeom prst="rect">
            <a:avLst/>
          </a:prstGeom>
          <a:noFill/>
          <a:ln>
            <a:noFill/>
          </a:ln>
        </p:spPr>
        <p:txBody>
          <a:bodyPr spcFirstLastPara="1" wrap="square" lIns="68575" tIns="34275" rIns="68575" bIns="34275" anchor="ctr" anchorCtr="0"/>
          <a:lstStyle>
            <a:lvl1pPr marR="0" lvl="0" algn="l" rtl="0" eaLnBrk="1" fontAlgn="auto" hangingPunct="1">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54" name="Google Shape;54;p13">
            <a:extLst>
              <a:ext uri="{FF2B5EF4-FFF2-40B4-BE49-F238E27FC236}">
                <a16:creationId xmlns:a16="http://schemas.microsoft.com/office/drawing/2014/main" id="{5C1C6BD0-27F0-45D9-91BD-0F640BA2F9E7}"/>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68575" tIns="34275" rIns="68575" bIns="34275" anchor="ctr" anchorCtr="0"/>
          <a:lstStyle>
            <a:lvl1pPr marR="0" lvl="0" algn="ctr" rtl="0" eaLnBrk="1" fontAlgn="auto" hangingPunct="1">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defRPr/>
            </a:pPr>
            <a:endParaRPr/>
          </a:p>
        </p:txBody>
      </p:sp>
      <p:sp>
        <p:nvSpPr>
          <p:cNvPr id="55" name="Google Shape;55;p13">
            <a:extLst>
              <a:ext uri="{FF2B5EF4-FFF2-40B4-BE49-F238E27FC236}">
                <a16:creationId xmlns:a16="http://schemas.microsoft.com/office/drawing/2014/main" id="{C4B7FB60-A4BB-47C0-9D8D-C5811E0CC298}"/>
              </a:ext>
            </a:extLst>
          </p:cNvPr>
          <p:cNvSpPr txBox="1">
            <a:spLocks noGrp="1"/>
          </p:cNvSpPr>
          <p:nvPr>
            <p:ph type="sldNum" idx="12"/>
          </p:nvPr>
        </p:nvSpPr>
        <p:spPr>
          <a:xfrm>
            <a:off x="8610600" y="6356350"/>
            <a:ext cx="2743200" cy="365125"/>
          </a:xfrm>
          <a:prstGeom prst="rect">
            <a:avLst/>
          </a:prstGeom>
          <a:noFill/>
          <a:ln>
            <a:noFill/>
          </a:ln>
        </p:spPr>
        <p:txBody>
          <a:bodyPr vert="horz" wrap="square" lIns="68575" tIns="34275" rIns="68575" bIns="34275" numCol="1" anchor="ctr" anchorCtr="0" compatLnSpc="1">
            <a:prstTxWarp prst="textNoShape">
              <a:avLst/>
            </a:prstTxWarp>
            <a:noAutofit/>
          </a:bodyPr>
          <a:lstStyle>
            <a:lvl1pPr algn="r" eaLnBrk="1" hangingPunct="1">
              <a:defRPr sz="1200">
                <a:solidFill>
                  <a:srgbClr val="888888"/>
                </a:solidFill>
                <a:cs typeface="Calibri" panose="020F0502020204030204" pitchFamily="34" charset="0"/>
                <a:sym typeface="Calibri" panose="020F0502020204030204" pitchFamily="34" charset="0"/>
              </a:defRPr>
            </a:lvl1pPr>
          </a:lstStyle>
          <a:p>
            <a:pPr>
              <a:defRPr/>
            </a:pPr>
            <a:fld id="{CBACBEDF-7EC2-49B4-8046-5A6A75B819BC}" type="slidenum">
              <a:rPr lang="en-US" altLang="en-US"/>
              <a:pPr>
                <a:defRPr/>
              </a:pPr>
              <a:t>‹#›</a:t>
            </a:fld>
            <a:endParaRPr lang="en-US" altLang="en-US"/>
          </a:p>
        </p:txBody>
      </p:sp>
    </p:spTree>
    <p:extLst>
      <p:ext uri="{BB962C8B-B14F-4D97-AF65-F5344CB8AC3E}">
        <p14:creationId xmlns:p14="http://schemas.microsoft.com/office/powerpoint/2010/main" val="3579159188"/>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www.h2oc.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hyperlink" Target="http://www.h2oc.org/resources/view-order-brochures"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mailto:mchery@enviroincentives.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mailto:Andrew.McGuire@ocpw.ocgov.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7100" y="1014870"/>
            <a:ext cx="5930900" cy="2693530"/>
          </a:xfrm>
        </p:spPr>
        <p:txBody>
          <a:bodyPr>
            <a:normAutofit/>
          </a:bodyPr>
          <a:lstStyle/>
          <a:p>
            <a:pPr algn="l"/>
            <a:r>
              <a:rPr lang="en-US" altLang="en-US" b="1" dirty="0">
                <a:latin typeface="Corbel" panose="020B0503020204020204" pitchFamily="34" charset="0"/>
              </a:rPr>
              <a:t>How HOAs can Protect Water Quality through Efficiency</a:t>
            </a:r>
            <a:endParaRPr lang="en-US" b="1" dirty="0">
              <a:latin typeface="Corbel" panose="020B0503020204020204" pitchFamily="34" charset="0"/>
            </a:endParaRPr>
          </a:p>
        </p:txBody>
      </p:sp>
      <p:sp>
        <p:nvSpPr>
          <p:cNvPr id="3" name="Subtitle 2"/>
          <p:cNvSpPr>
            <a:spLocks noGrp="1"/>
          </p:cNvSpPr>
          <p:nvPr>
            <p:ph type="subTitle" idx="4294967295"/>
          </p:nvPr>
        </p:nvSpPr>
        <p:spPr>
          <a:xfrm>
            <a:off x="6007100" y="4021138"/>
            <a:ext cx="5497006" cy="1655762"/>
          </a:xfrm>
        </p:spPr>
        <p:txBody>
          <a:bodyPr>
            <a:normAutofit fontScale="92500" lnSpcReduction="20000"/>
          </a:bodyPr>
          <a:lstStyle/>
          <a:p>
            <a:pPr marL="0" indent="0">
              <a:buNone/>
            </a:pPr>
            <a:r>
              <a:rPr lang="en-US" altLang="en-US" dirty="0">
                <a:solidFill>
                  <a:srgbClr val="009E9C"/>
                </a:solidFill>
                <a:latin typeface="Corbel" charset="0"/>
                <a:ea typeface="Corbel" charset="0"/>
                <a:cs typeface="Corbel" charset="0"/>
              </a:rPr>
              <a:t>Christy Suppes</a:t>
            </a:r>
          </a:p>
          <a:p>
            <a:pPr marL="0" indent="0">
              <a:buNone/>
            </a:pPr>
            <a:r>
              <a:rPr lang="en-US" altLang="en-US" dirty="0">
                <a:solidFill>
                  <a:srgbClr val="009E9C"/>
                </a:solidFill>
                <a:latin typeface="Corbel" charset="0"/>
                <a:ea typeface="Corbel" charset="0"/>
                <a:cs typeface="Corbel" charset="0"/>
              </a:rPr>
              <a:t>County of Orange – OC Watersheds</a:t>
            </a:r>
          </a:p>
          <a:p>
            <a:pPr marL="0" indent="0">
              <a:buNone/>
            </a:pPr>
            <a:r>
              <a:rPr lang="en-US" altLang="en-US" dirty="0">
                <a:solidFill>
                  <a:srgbClr val="009E9C"/>
                </a:solidFill>
                <a:latin typeface="Corbel" charset="0"/>
                <a:ea typeface="Corbel" charset="0"/>
                <a:cs typeface="Corbel" charset="0"/>
              </a:rPr>
              <a:t>H2O for HOAs</a:t>
            </a:r>
          </a:p>
          <a:p>
            <a:pPr marL="0" indent="0">
              <a:buNone/>
            </a:pPr>
            <a:r>
              <a:rPr lang="en-US" altLang="en-US" dirty="0">
                <a:solidFill>
                  <a:srgbClr val="009E9C"/>
                </a:solidFill>
                <a:latin typeface="Corbel" charset="0"/>
                <a:ea typeface="Corbel" charset="0"/>
                <a:cs typeface="Corbel" charset="0"/>
              </a:rPr>
              <a:t>October 26, 2023</a:t>
            </a:r>
            <a:endParaRPr lang="en-US" dirty="0">
              <a:solidFill>
                <a:srgbClr val="009E9C"/>
              </a:solidFill>
              <a:latin typeface="Corbel" charset="0"/>
              <a:ea typeface="Corbel" charset="0"/>
              <a:cs typeface="Corbel" charset="0"/>
            </a:endParaRPr>
          </a:p>
        </p:txBody>
      </p:sp>
      <p:pic>
        <p:nvPicPr>
          <p:cNvPr id="5" name="Picture 4"/>
          <p:cNvPicPr>
            <a:picLocks noChangeAspect="1"/>
          </p:cNvPicPr>
          <p:nvPr/>
        </p:nvPicPr>
        <p:blipFill>
          <a:blip r:embed="rId2"/>
          <a:srcRect/>
          <a:stretch/>
        </p:blipFill>
        <p:spPr>
          <a:xfrm>
            <a:off x="687891" y="2039728"/>
            <a:ext cx="4506410" cy="2778544"/>
          </a:xfrm>
          <a:prstGeom prst="rect">
            <a:avLst/>
          </a:prstGeom>
        </p:spPr>
      </p:pic>
      <p:cxnSp>
        <p:nvCxnSpPr>
          <p:cNvPr id="9" name="Straight Connector 8">
            <a:extLst>
              <a:ext uri="{FF2B5EF4-FFF2-40B4-BE49-F238E27FC236}">
                <a16:creationId xmlns:a16="http://schemas.microsoft.com/office/drawing/2014/main" id="{C4B9DF76-2970-8E45-9192-E6314881B986}"/>
              </a:ext>
            </a:extLst>
          </p:cNvPr>
          <p:cNvCxnSpPr/>
          <p:nvPr/>
        </p:nvCxnSpPr>
        <p:spPr>
          <a:xfrm>
            <a:off x="5600700" y="749300"/>
            <a:ext cx="0" cy="5207000"/>
          </a:xfrm>
          <a:prstGeom prst="line">
            <a:avLst/>
          </a:prstGeom>
          <a:ln w="19050">
            <a:solidFill>
              <a:srgbClr val="009E9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2CCF09-D927-5C4A-8647-B3CE6E5420C5}"/>
              </a:ext>
            </a:extLst>
          </p:cNvPr>
          <p:cNvCxnSpPr>
            <a:cxnSpLocks/>
          </p:cNvCxnSpPr>
          <p:nvPr/>
        </p:nvCxnSpPr>
        <p:spPr>
          <a:xfrm>
            <a:off x="6007100" y="3835400"/>
            <a:ext cx="5334000" cy="0"/>
          </a:xfrm>
          <a:prstGeom prst="line">
            <a:avLst/>
          </a:prstGeom>
          <a:ln w="19050">
            <a:solidFill>
              <a:srgbClr val="009E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95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The Results Are In…</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422033" y="1332302"/>
            <a:ext cx="6917021" cy="5166347"/>
          </a:xfrm>
          <a:prstGeom prst="rect">
            <a:avLst/>
          </a:prstGeom>
        </p:spPr>
        <p:txBody>
          <a:bodyPr anchor="ctr">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In South Orange County’s Watersheds: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Dry weather runoff has reduced around 50% when compared to the early 2000’s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Bacteria loading has reduced more than 90% in dry weather when compared to baseline data from early 2000’s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This </a:t>
            </a:r>
            <a:r>
              <a:rPr kumimoji="0" lang="en-US" sz="3200" b="1" i="0" u="sng"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could not </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have happened without the actions taken in our communities</a:t>
            </a:r>
          </a:p>
        </p:txBody>
      </p:sp>
      <p:pic>
        <p:nvPicPr>
          <p:cNvPr id="3" name="Picture 2" descr="A picture containing outdoor, grass, tree, plant&#10;&#10;Description automatically generated">
            <a:extLst>
              <a:ext uri="{FF2B5EF4-FFF2-40B4-BE49-F238E27FC236}">
                <a16:creationId xmlns:a16="http://schemas.microsoft.com/office/drawing/2014/main" id="{865599AA-3960-4376-8A26-91E7CC2B7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347" y="1332303"/>
            <a:ext cx="3743881" cy="2489283"/>
          </a:xfrm>
          <a:prstGeom prst="rect">
            <a:avLst/>
          </a:prstGeom>
        </p:spPr>
      </p:pic>
      <p:pic>
        <p:nvPicPr>
          <p:cNvPr id="6" name="Picture 5" descr="A picture containing grass, dog, outdoor, person&#10;&#10;Description automatically generated">
            <a:extLst>
              <a:ext uri="{FF2B5EF4-FFF2-40B4-BE49-F238E27FC236}">
                <a16:creationId xmlns:a16="http://schemas.microsoft.com/office/drawing/2014/main" id="{C2E313C7-CF51-4125-A148-6339F56D5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347" y="4002804"/>
            <a:ext cx="3739896" cy="2495846"/>
          </a:xfrm>
          <a:prstGeom prst="rect">
            <a:avLst/>
          </a:prstGeom>
        </p:spPr>
      </p:pic>
    </p:spTree>
    <p:extLst>
      <p:ext uri="{BB962C8B-B14F-4D97-AF65-F5344CB8AC3E}">
        <p14:creationId xmlns:p14="http://schemas.microsoft.com/office/powerpoint/2010/main" val="3407457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We’re All Making A Difference</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713434" y="1625547"/>
            <a:ext cx="6371177" cy="457428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Orange County beaches surpassed state averages in the 2022-23 </a:t>
            </a: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Heal the Bay Report Card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98% received A and B summer dry weather grades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94% received A and B winter dry weather grades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63% received A and B wet weather grades</a:t>
            </a:r>
          </a:p>
        </p:txBody>
      </p:sp>
      <p:pic>
        <p:nvPicPr>
          <p:cNvPr id="3" name="Picture 2" descr="A small blue building on a beach&#10;&#10;Description automatically generated with low confidence">
            <a:extLst>
              <a:ext uri="{FF2B5EF4-FFF2-40B4-BE49-F238E27FC236}">
                <a16:creationId xmlns:a16="http://schemas.microsoft.com/office/drawing/2014/main" id="{7F75CA82-F9EA-28D0-63D1-FAB690263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213" y="1366285"/>
            <a:ext cx="3935353" cy="5092810"/>
          </a:xfrm>
          <a:prstGeom prst="rect">
            <a:avLst/>
          </a:prstGeom>
        </p:spPr>
      </p:pic>
    </p:spTree>
    <p:extLst>
      <p:ext uri="{BB962C8B-B14F-4D97-AF65-F5344CB8AC3E}">
        <p14:creationId xmlns:p14="http://schemas.microsoft.com/office/powerpoint/2010/main" val="286850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325" y="0"/>
            <a:ext cx="1695117" cy="1310326"/>
          </a:xfrm>
          <a:prstGeom prst="rect">
            <a:avLst/>
          </a:prstGeom>
        </p:spPr>
      </p:pic>
      <p:sp>
        <p:nvSpPr>
          <p:cNvPr id="8" name="Title 1"/>
          <p:cNvSpPr>
            <a:spLocks noGrp="1"/>
          </p:cNvSpPr>
          <p:nvPr>
            <p:ph type="ctrTitle"/>
          </p:nvPr>
        </p:nvSpPr>
        <p:spPr>
          <a:xfrm>
            <a:off x="3357768" y="-1"/>
            <a:ext cx="8784887" cy="6858001"/>
          </a:xfrm>
        </p:spPr>
        <p:txBody>
          <a:bodyPr wrap="square" anchor="ctr" anchorCtr="0">
            <a:normAutofit/>
          </a:bodyPr>
          <a:lstStyle/>
          <a:p>
            <a:pPr algn="l">
              <a:lnSpc>
                <a:spcPct val="100000"/>
              </a:lnSpc>
            </a:pPr>
            <a:r>
              <a:rPr lang="en-US" altLang="en-US" sz="8000" b="1" dirty="0">
                <a:solidFill>
                  <a:srgbClr val="009E9C"/>
                </a:solidFill>
                <a:latin typeface="Corbel" charset="0"/>
                <a:ea typeface="Corbel" charset="0"/>
                <a:cs typeface="Corbel" charset="0"/>
              </a:rPr>
              <a:t>How </a:t>
            </a:r>
            <a:r>
              <a:rPr lang="en-US" altLang="en-US" sz="8000" dirty="0">
                <a:solidFill>
                  <a:srgbClr val="009E9C"/>
                </a:solidFill>
              </a:rPr>
              <a:t>can </a:t>
            </a:r>
            <a:r>
              <a:rPr lang="en-US" altLang="en-US" sz="8000" b="1" dirty="0">
                <a:solidFill>
                  <a:srgbClr val="009E9C"/>
                </a:solidFill>
                <a:latin typeface="Corbel" charset="0"/>
                <a:ea typeface="Corbel" charset="0"/>
                <a:cs typeface="Corbel" charset="0"/>
              </a:rPr>
              <a:t>YOU be Part of the Solution?</a:t>
            </a:r>
            <a:endParaRPr lang="en-US" sz="8000" b="1" dirty="0">
              <a:solidFill>
                <a:srgbClr val="009E9C"/>
              </a:solidFill>
              <a:latin typeface="Corbel" charset="0"/>
              <a:ea typeface="Corbel" charset="0"/>
              <a:cs typeface="Corbel" charset="0"/>
            </a:endParaRPr>
          </a:p>
        </p:txBody>
      </p:sp>
    </p:spTree>
    <p:extLst>
      <p:ext uri="{BB962C8B-B14F-4D97-AF65-F5344CB8AC3E}">
        <p14:creationId xmlns:p14="http://schemas.microsoft.com/office/powerpoint/2010/main" val="113541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6A6DE-72B0-BDC0-066F-394A268B07E7}"/>
              </a:ext>
            </a:extLst>
          </p:cNvPr>
          <p:cNvPicPr>
            <a:picLocks noChangeAspect="1"/>
          </p:cNvPicPr>
          <p:nvPr/>
        </p:nvPicPr>
        <p:blipFill>
          <a:blip r:embed="rId3"/>
          <a:stretch>
            <a:fillRect/>
          </a:stretch>
        </p:blipFill>
        <p:spPr>
          <a:xfrm>
            <a:off x="5976337" y="1264878"/>
            <a:ext cx="6078212" cy="4867972"/>
          </a:xfrm>
          <a:prstGeom prst="rect">
            <a:avLst/>
          </a:prstGeom>
        </p:spPr>
      </p:pic>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343319" y="132198"/>
            <a:ext cx="10520624"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Where Does Our Water Go?</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343319" y="1264878"/>
            <a:ext cx="5522460" cy="5460924"/>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Visit </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hlinkClick r:id="rId4"/>
              </a:rPr>
              <a:t>www.h2oc.org</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to learn about how you can prevent polluted runoff from entering our waterways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Our ‘Where does your stormwater go?’ tool tells you which watershed your HOA is in and shows you the path runoff takes from your property to the Ocean</a:t>
            </a:r>
          </a:p>
        </p:txBody>
      </p:sp>
    </p:spTree>
    <p:extLst>
      <p:ext uri="{BB962C8B-B14F-4D97-AF65-F5344CB8AC3E}">
        <p14:creationId xmlns:p14="http://schemas.microsoft.com/office/powerpoint/2010/main" val="151290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343319" y="132198"/>
            <a:ext cx="10520624"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Accept the Challenge</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581249" y="1625547"/>
            <a:ext cx="4953789" cy="4574286"/>
          </a:xfrm>
          <a:prstGeom prst="rect">
            <a:avLst/>
          </a:prstGeom>
        </p:spPr>
        <p:txBody>
          <a:bodyPr anchor="ctr">
            <a:normAutofit fontScale="8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Keeping water from leaving your property keeps pollutants out of our waterways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Take the Overwatering is Out Challenge by: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Seasonally updating your watering schedule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Getting a weather-based irrigation controller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Checking for leaks and misaligned sprinklers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Planting drought-tolerant landscaping</a:t>
            </a:r>
          </a:p>
        </p:txBody>
      </p:sp>
      <p:pic>
        <p:nvPicPr>
          <p:cNvPr id="5" name="Picture 4">
            <a:extLst>
              <a:ext uri="{FF2B5EF4-FFF2-40B4-BE49-F238E27FC236}">
                <a16:creationId xmlns:a16="http://schemas.microsoft.com/office/drawing/2014/main" id="{F55341B3-D75B-451D-A32D-0603DBE34ADF}"/>
              </a:ext>
            </a:extLst>
          </p:cNvPr>
          <p:cNvPicPr>
            <a:picLocks noChangeAspect="1"/>
          </p:cNvPicPr>
          <p:nvPr/>
        </p:nvPicPr>
        <p:blipFill>
          <a:blip r:embed="rId3"/>
          <a:stretch>
            <a:fillRect/>
          </a:stretch>
        </p:blipFill>
        <p:spPr>
          <a:xfrm>
            <a:off x="5621572" y="1118035"/>
            <a:ext cx="6401617" cy="3720019"/>
          </a:xfrm>
          <a:prstGeom prst="rect">
            <a:avLst/>
          </a:prstGeom>
        </p:spPr>
      </p:pic>
      <p:pic>
        <p:nvPicPr>
          <p:cNvPr id="7" name="Picture 6">
            <a:extLst>
              <a:ext uri="{FF2B5EF4-FFF2-40B4-BE49-F238E27FC236}">
                <a16:creationId xmlns:a16="http://schemas.microsoft.com/office/drawing/2014/main" id="{BDF2B4EC-7FFE-4691-8D01-770A468710A0}"/>
              </a:ext>
            </a:extLst>
          </p:cNvPr>
          <p:cNvPicPr>
            <a:picLocks noChangeAspect="1"/>
          </p:cNvPicPr>
          <p:nvPr/>
        </p:nvPicPr>
        <p:blipFill>
          <a:blip r:embed="rId4"/>
          <a:stretch>
            <a:fillRect/>
          </a:stretch>
        </p:blipFill>
        <p:spPr>
          <a:xfrm>
            <a:off x="6464538" y="4277877"/>
            <a:ext cx="4629150" cy="2447925"/>
          </a:xfrm>
          <a:prstGeom prst="rect">
            <a:avLst/>
          </a:prstGeom>
        </p:spPr>
      </p:pic>
    </p:spTree>
    <p:extLst>
      <p:ext uri="{BB962C8B-B14F-4D97-AF65-F5344CB8AC3E}">
        <p14:creationId xmlns:p14="http://schemas.microsoft.com/office/powerpoint/2010/main" val="333111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Share Your Efforts</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pic>
        <p:nvPicPr>
          <p:cNvPr id="5" name="Picture 4">
            <a:extLst>
              <a:ext uri="{FF2B5EF4-FFF2-40B4-BE49-F238E27FC236}">
                <a16:creationId xmlns:a16="http://schemas.microsoft.com/office/drawing/2014/main" id="{DC67C39C-5F8B-41A5-B12D-649DD337D92F}"/>
              </a:ext>
            </a:extLst>
          </p:cNvPr>
          <p:cNvPicPr>
            <a:picLocks noChangeAspect="1"/>
          </p:cNvPicPr>
          <p:nvPr/>
        </p:nvPicPr>
        <p:blipFill>
          <a:blip r:embed="rId3"/>
          <a:stretch>
            <a:fillRect/>
          </a:stretch>
        </p:blipFill>
        <p:spPr>
          <a:xfrm>
            <a:off x="221037" y="2230789"/>
            <a:ext cx="5594899" cy="2611572"/>
          </a:xfrm>
          <a:prstGeom prst="rect">
            <a:avLst/>
          </a:prstGeom>
        </p:spPr>
      </p:pic>
      <p:pic>
        <p:nvPicPr>
          <p:cNvPr id="3" name="Picture 2">
            <a:extLst>
              <a:ext uri="{FF2B5EF4-FFF2-40B4-BE49-F238E27FC236}">
                <a16:creationId xmlns:a16="http://schemas.microsoft.com/office/drawing/2014/main" id="{A6DB8E1E-5C0A-E4E7-12C3-DC67074F70BB}"/>
              </a:ext>
            </a:extLst>
          </p:cNvPr>
          <p:cNvPicPr>
            <a:picLocks noChangeAspect="1"/>
          </p:cNvPicPr>
          <p:nvPr/>
        </p:nvPicPr>
        <p:blipFill>
          <a:blip r:embed="rId4"/>
          <a:stretch>
            <a:fillRect/>
          </a:stretch>
        </p:blipFill>
        <p:spPr>
          <a:xfrm>
            <a:off x="6583456" y="1527141"/>
            <a:ext cx="5304761" cy="4330091"/>
          </a:xfrm>
          <a:prstGeom prst="rect">
            <a:avLst/>
          </a:prstGeom>
        </p:spPr>
      </p:pic>
      <p:sp>
        <p:nvSpPr>
          <p:cNvPr id="6" name="Arrow: Right 5">
            <a:extLst>
              <a:ext uri="{FF2B5EF4-FFF2-40B4-BE49-F238E27FC236}">
                <a16:creationId xmlns:a16="http://schemas.microsoft.com/office/drawing/2014/main" id="{826C958A-2145-9723-228D-9597B2578C54}"/>
              </a:ext>
            </a:extLst>
          </p:cNvPr>
          <p:cNvSpPr/>
          <p:nvPr/>
        </p:nvSpPr>
        <p:spPr>
          <a:xfrm>
            <a:off x="5465310" y="3054284"/>
            <a:ext cx="1261380" cy="506285"/>
          </a:xfrm>
          <a:prstGeom prst="rightArrow">
            <a:avLst/>
          </a:prstGeom>
          <a:solidFill>
            <a:srgbClr val="EB842D"/>
          </a:solidFill>
          <a:ln w="25400" cap="flat" cmpd="sng" algn="ctr">
            <a:solidFill>
              <a:srgbClr val="EB842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CE2E5"/>
              </a:solidFill>
              <a:effectLst/>
              <a:uLnTx/>
              <a:uFillTx/>
              <a:latin typeface="Arial"/>
              <a:ea typeface="+mn-ea"/>
              <a:cs typeface="+mn-cs"/>
            </a:endParaRPr>
          </a:p>
        </p:txBody>
      </p:sp>
    </p:spTree>
    <p:extLst>
      <p:ext uri="{BB962C8B-B14F-4D97-AF65-F5344CB8AC3E}">
        <p14:creationId xmlns:p14="http://schemas.microsoft.com/office/powerpoint/2010/main" val="489556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Spread the Word</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361950" y="1531238"/>
            <a:ext cx="7040713" cy="457428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As an HOA board member, you are in a unique position to affect behavior change </a:t>
            </a:r>
            <a:endParaRPr kumimoji="0" lang="en-US" sz="28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Provide residents with resources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Set an example for others in your community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Start the conversation regarding water use efficiency in your HOA’s common areas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Investments now can save money and precious resources in the future</a:t>
            </a:r>
          </a:p>
        </p:txBody>
      </p:sp>
      <p:pic>
        <p:nvPicPr>
          <p:cNvPr id="7" name="Picture 6" descr="Logo, company name&#10;&#10;Description automatically generated">
            <a:extLst>
              <a:ext uri="{FF2B5EF4-FFF2-40B4-BE49-F238E27FC236}">
                <a16:creationId xmlns:a16="http://schemas.microsoft.com/office/drawing/2014/main" id="{FE5120BE-76E8-7044-0BA2-373D07929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059" y="1296062"/>
            <a:ext cx="3103991" cy="4138654"/>
          </a:xfrm>
          <a:prstGeom prst="rect">
            <a:avLst/>
          </a:prstGeom>
        </p:spPr>
      </p:pic>
      <p:pic>
        <p:nvPicPr>
          <p:cNvPr id="9" name="Picture 8" descr="Text, letter&#10;&#10;Description automatically generated">
            <a:extLst>
              <a:ext uri="{FF2B5EF4-FFF2-40B4-BE49-F238E27FC236}">
                <a16:creationId xmlns:a16="http://schemas.microsoft.com/office/drawing/2014/main" id="{61EE5AA4-FF15-4E50-DD18-28F9399FF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3188473"/>
            <a:ext cx="2628598" cy="3401715"/>
          </a:xfrm>
          <a:prstGeom prst="rect">
            <a:avLst/>
          </a:prstGeom>
          <a:ln>
            <a:solidFill>
              <a:schemeClr val="tx1"/>
            </a:solidFill>
          </a:ln>
        </p:spPr>
      </p:pic>
    </p:spTree>
    <p:extLst>
      <p:ext uri="{BB962C8B-B14F-4D97-AF65-F5344CB8AC3E}">
        <p14:creationId xmlns:p14="http://schemas.microsoft.com/office/powerpoint/2010/main" val="180014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Resources Available</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713434" y="1625547"/>
            <a:ext cx="6514680" cy="4574286"/>
          </a:xfrm>
          <a:prstGeom prst="rect">
            <a:avLst/>
          </a:prstGeom>
        </p:spPr>
        <p:txBody>
          <a:bodyPr anchor="ctr">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At H</a:t>
            </a:r>
            <a:r>
              <a:rPr kumimoji="0" lang="en-US" sz="3200" b="0" i="0" u="none" strike="noStrike" kern="1200" cap="none" spc="0" normalizeH="0" baseline="-25000" noProof="0" dirty="0">
                <a:ln>
                  <a:noFill/>
                </a:ln>
                <a:solidFill>
                  <a:srgbClr val="000000">
                    <a:lumMod val="65000"/>
                    <a:lumOff val="35000"/>
                  </a:srgbClr>
                </a:solidFill>
                <a:effectLst/>
                <a:uLnTx/>
                <a:uFillTx/>
                <a:latin typeface="Corbel" charset="0"/>
                <a:ea typeface="Corbel" charset="0"/>
                <a:cs typeface="Corbel" charset="0"/>
              </a:rPr>
              <a:t>2</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OC we’ve developed a suite of materials that can help you in conversations with residents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Cover common issues such as pet waste, irrigation runoff, home improvement – </a:t>
            </a: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a selection has been included in your folder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Digital and print versions available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Visit </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hlinkClick r:id="rId3"/>
              </a:rPr>
              <a:t>h2oc.org/resources/view-order-brochures</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a:t>
            </a:r>
          </a:p>
        </p:txBody>
      </p:sp>
      <p:pic>
        <p:nvPicPr>
          <p:cNvPr id="5" name="Picture 4">
            <a:extLst>
              <a:ext uri="{FF2B5EF4-FFF2-40B4-BE49-F238E27FC236}">
                <a16:creationId xmlns:a16="http://schemas.microsoft.com/office/drawing/2014/main" id="{E8F2B23B-B686-461A-B172-A4EACE7505AB}"/>
              </a:ext>
            </a:extLst>
          </p:cNvPr>
          <p:cNvPicPr>
            <a:picLocks noChangeAspect="1"/>
          </p:cNvPicPr>
          <p:nvPr/>
        </p:nvPicPr>
        <p:blipFill rotWithShape="1">
          <a:blip r:embed="rId4"/>
          <a:srcRect l="5878"/>
          <a:stretch/>
        </p:blipFill>
        <p:spPr>
          <a:xfrm>
            <a:off x="7621097" y="1478605"/>
            <a:ext cx="1966962" cy="4575330"/>
          </a:xfrm>
          <a:prstGeom prst="rect">
            <a:avLst/>
          </a:prstGeom>
          <a:ln w="12700">
            <a:solidFill>
              <a:schemeClr val="tx1"/>
            </a:solidFill>
          </a:ln>
        </p:spPr>
      </p:pic>
      <p:pic>
        <p:nvPicPr>
          <p:cNvPr id="7" name="Picture 6">
            <a:extLst>
              <a:ext uri="{FF2B5EF4-FFF2-40B4-BE49-F238E27FC236}">
                <a16:creationId xmlns:a16="http://schemas.microsoft.com/office/drawing/2014/main" id="{94B020CF-09CD-4EA0-A18C-CD919C02CFA4}"/>
              </a:ext>
            </a:extLst>
          </p:cNvPr>
          <p:cNvPicPr>
            <a:picLocks noChangeAspect="1"/>
          </p:cNvPicPr>
          <p:nvPr/>
        </p:nvPicPr>
        <p:blipFill rotWithShape="1">
          <a:blip r:embed="rId5"/>
          <a:srcRect l="5566"/>
          <a:stretch/>
        </p:blipFill>
        <p:spPr>
          <a:xfrm>
            <a:off x="9981042" y="1478605"/>
            <a:ext cx="1966313" cy="4572000"/>
          </a:xfrm>
          <a:prstGeom prst="rect">
            <a:avLst/>
          </a:prstGeom>
          <a:ln w="12700">
            <a:solidFill>
              <a:schemeClr val="tx1"/>
            </a:solidFill>
          </a:ln>
        </p:spPr>
      </p:pic>
    </p:spTree>
    <p:extLst>
      <p:ext uri="{BB962C8B-B14F-4D97-AF65-F5344CB8AC3E}">
        <p14:creationId xmlns:p14="http://schemas.microsoft.com/office/powerpoint/2010/main" val="118436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Set an example</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713434" y="1625547"/>
            <a:ext cx="7175698" cy="4574286"/>
          </a:xfrm>
          <a:prstGeom prst="rect">
            <a:avLst/>
          </a:prstGeom>
        </p:spPr>
        <p:txBody>
          <a:bodyPr anchor="ctr">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Make a commitment today to eliminate irrigation runoff from your community  </a:t>
            </a:r>
            <a:endPar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Commitment cards are in your folder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12 different actions that prevent runoff – what are you already doing and what you will commit to do in the future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Consider these actions for your HOA’s common areas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Include your address so we can add you to our map on h2oc.org</a:t>
            </a:r>
          </a:p>
        </p:txBody>
      </p:sp>
      <p:pic>
        <p:nvPicPr>
          <p:cNvPr id="3" name="Picture 2">
            <a:extLst>
              <a:ext uri="{FF2B5EF4-FFF2-40B4-BE49-F238E27FC236}">
                <a16:creationId xmlns:a16="http://schemas.microsoft.com/office/drawing/2014/main" id="{EB1EB741-5C6B-9050-9A68-1F1F8E8EC0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73738" y="1331122"/>
            <a:ext cx="2183108" cy="5163136"/>
          </a:xfrm>
          <a:prstGeom prst="rect">
            <a:avLst/>
          </a:prstGeom>
        </p:spPr>
      </p:pic>
    </p:spTree>
    <p:extLst>
      <p:ext uri="{BB962C8B-B14F-4D97-AF65-F5344CB8AC3E}">
        <p14:creationId xmlns:p14="http://schemas.microsoft.com/office/powerpoint/2010/main" val="209582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We’re Here to Help!</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713433" y="1625547"/>
            <a:ext cx="7020056" cy="4574286"/>
          </a:xfrm>
          <a:prstGeom prst="rect">
            <a:avLst/>
          </a:prstGeom>
        </p:spPr>
        <p:txBody>
          <a:bodyPr anchor="ctr">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We are regularly updating our materials and would like your input on what would be most helpful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Contact cards are at the H</a:t>
            </a:r>
            <a:r>
              <a:rPr kumimoji="0" lang="en-US" sz="3200" b="1" i="0" u="none" strike="noStrike" kern="1200" cap="none" spc="0" normalizeH="0" baseline="-25000" noProof="0" dirty="0">
                <a:ln>
                  <a:noFill/>
                </a:ln>
                <a:solidFill>
                  <a:srgbClr val="000000">
                    <a:lumMod val="65000"/>
                    <a:lumOff val="35000"/>
                  </a:srgbClr>
                </a:solidFill>
                <a:effectLst/>
                <a:uLnTx/>
                <a:uFillTx/>
                <a:latin typeface="Corbel" charset="0"/>
                <a:ea typeface="Corbel" charset="0"/>
                <a:cs typeface="Corbel" charset="0"/>
              </a:rPr>
              <a:t>2</a:t>
            </a: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OC table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Fill out your </a:t>
            </a:r>
            <a:r>
              <a:rPr kumimoji="0" lang="en-US" sz="3200" b="0" i="0" u="none" strike="noStrike" kern="1200" cap="none" spc="0" normalizeH="0" baseline="0" noProof="0" dirty="0" err="1">
                <a:ln>
                  <a:noFill/>
                </a:ln>
                <a:solidFill>
                  <a:srgbClr val="000000">
                    <a:lumMod val="65000"/>
                    <a:lumOff val="35000"/>
                  </a:srgbClr>
                </a:solidFill>
                <a:effectLst/>
                <a:uLnTx/>
                <a:uFillTx/>
                <a:latin typeface="Corbel" charset="0"/>
                <a:ea typeface="Corbel" charset="0"/>
                <a:cs typeface="Corbel" charset="0"/>
              </a:rPr>
              <a:t>HOA’s</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contact information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Indicate your interests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We will reach out to provide what you need</a:t>
            </a:r>
          </a:p>
        </p:txBody>
      </p:sp>
      <p:pic>
        <p:nvPicPr>
          <p:cNvPr id="5" name="Picture 4" descr="Graphical user interface&#10;&#10;Description automatically generated with low confidence">
            <a:extLst>
              <a:ext uri="{FF2B5EF4-FFF2-40B4-BE49-F238E27FC236}">
                <a16:creationId xmlns:a16="http://schemas.microsoft.com/office/drawing/2014/main" id="{57A3EE38-E5DC-FBBF-3769-5B7C9C530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744" y="1246909"/>
            <a:ext cx="2194718" cy="5136576"/>
          </a:xfrm>
          <a:prstGeom prst="rect">
            <a:avLst/>
          </a:prstGeom>
        </p:spPr>
      </p:pic>
    </p:spTree>
    <p:extLst>
      <p:ext uri="{BB962C8B-B14F-4D97-AF65-F5344CB8AC3E}">
        <p14:creationId xmlns:p14="http://schemas.microsoft.com/office/powerpoint/2010/main" val="411027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E5DAE0B-859E-47CC-90F5-32FFCF88780A}"/>
              </a:ext>
            </a:extLst>
          </p:cNvPr>
          <p:cNvSpPr txBox="1">
            <a:spLocks/>
          </p:cNvSpPr>
          <p:nvPr/>
        </p:nvSpPr>
        <p:spPr>
          <a:xfrm>
            <a:off x="522515" y="1346479"/>
            <a:ext cx="5064370" cy="486842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sp>
        <p:nvSpPr>
          <p:cNvPr id="36867" name="Title 1">
            <a:extLst>
              <a:ext uri="{FF2B5EF4-FFF2-40B4-BE49-F238E27FC236}">
                <a16:creationId xmlns:a16="http://schemas.microsoft.com/office/drawing/2014/main" id="{AEFF2136-E266-4AB1-808B-BC69EF40CF69}"/>
              </a:ext>
            </a:extLst>
          </p:cNvPr>
          <p:cNvSpPr>
            <a:spLocks noGrp="1"/>
          </p:cNvSpPr>
          <p:nvPr>
            <p:ph type="ctrTitle"/>
          </p:nvPr>
        </p:nvSpPr>
        <p:spPr>
          <a:xfrm>
            <a:off x="679016" y="140677"/>
            <a:ext cx="9812217" cy="1029956"/>
          </a:xfrm>
        </p:spPr>
        <p:txBody>
          <a:bodyPr anchor="ctr"/>
          <a:lstStyle/>
          <a:p>
            <a:pPr eaLnBrk="1" hangingPunct="1">
              <a:lnSpc>
                <a:spcPts val="5000"/>
              </a:lnSpc>
            </a:pPr>
            <a:r>
              <a:rPr lang="en-US" altLang="en-US" sz="5400" b="1" dirty="0">
                <a:solidFill>
                  <a:srgbClr val="009E9C"/>
                </a:solidFill>
                <a:latin typeface="Corbel" panose="020B0503020204020204" pitchFamily="34" charset="0"/>
                <a:ea typeface="Corbel" panose="020B0503020204020204" pitchFamily="34" charset="0"/>
                <a:cs typeface="Corbel" panose="020B0503020204020204" pitchFamily="34" charset="0"/>
              </a:rPr>
              <a:t>OC Stormwater Program (H</a:t>
            </a:r>
            <a:r>
              <a:rPr lang="en-US" altLang="en-US" sz="5400" b="1" baseline="-25000" dirty="0">
                <a:solidFill>
                  <a:srgbClr val="009E9C"/>
                </a:solidFill>
                <a:latin typeface="Corbel" panose="020B0503020204020204" pitchFamily="34" charset="0"/>
                <a:ea typeface="Corbel" panose="020B0503020204020204" pitchFamily="34" charset="0"/>
                <a:cs typeface="Corbel" panose="020B0503020204020204" pitchFamily="34" charset="0"/>
              </a:rPr>
              <a:t>2</a:t>
            </a:r>
            <a:r>
              <a:rPr lang="en-US" altLang="en-US" sz="5400" b="1" dirty="0">
                <a:solidFill>
                  <a:srgbClr val="009E9C"/>
                </a:solidFill>
                <a:latin typeface="Corbel" panose="020B0503020204020204" pitchFamily="34" charset="0"/>
                <a:ea typeface="Corbel" panose="020B0503020204020204" pitchFamily="34" charset="0"/>
                <a:cs typeface="Corbel" panose="020B0503020204020204" pitchFamily="34" charset="0"/>
              </a:rPr>
              <a:t>OC)</a:t>
            </a:r>
            <a:endParaRPr lang="en-US" altLang="en-US" sz="3600" b="1" dirty="0">
              <a:solidFill>
                <a:srgbClr val="009E9C"/>
              </a:solidFill>
              <a:latin typeface="Corbel" panose="020B0503020204020204" pitchFamily="34" charset="0"/>
              <a:ea typeface="Corbel" panose="020B0503020204020204" pitchFamily="34" charset="0"/>
              <a:cs typeface="Corbel" panose="020B0503020204020204" pitchFamily="34" charset="0"/>
            </a:endParaRPr>
          </a:p>
        </p:txBody>
      </p:sp>
      <p:sp>
        <p:nvSpPr>
          <p:cNvPr id="8" name="Rectangle 4">
            <a:extLst>
              <a:ext uri="{FF2B5EF4-FFF2-40B4-BE49-F238E27FC236}">
                <a16:creationId xmlns:a16="http://schemas.microsoft.com/office/drawing/2014/main" id="{28583E7E-67EE-4F0E-A3EF-CFD57CE9380F}"/>
              </a:ext>
            </a:extLst>
          </p:cNvPr>
          <p:cNvSpPr txBox="1">
            <a:spLocks noChangeArrowheads="1"/>
          </p:cNvSpPr>
          <p:nvPr/>
        </p:nvSpPr>
        <p:spPr bwMode="auto">
          <a:xfrm>
            <a:off x="679016" y="1350719"/>
            <a:ext cx="571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0" fontAlgn="base" latinLnBrk="0" hangingPunct="0">
              <a:lnSpc>
                <a:spcPct val="90000"/>
              </a:lnSpc>
              <a:spcBef>
                <a:spcPct val="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Protects surface water quality and maintains compliance with National Pollution Discharge Elimination System Permits through stormwater and urban runoff management</a:t>
            </a:r>
          </a:p>
          <a:p>
            <a:pPr marL="0" marR="0" lvl="0" indent="0" algn="l" defTabSz="914400" rtl="0" eaLnBrk="0" fontAlgn="base" latinLnBrk="0" hangingPunct="0">
              <a:lnSpc>
                <a:spcPct val="90000"/>
              </a:lnSpc>
              <a:spcBef>
                <a:spcPct val="0"/>
              </a:spcBef>
              <a:spcAft>
                <a:spcPct val="0"/>
              </a:spcAft>
              <a:buClr>
                <a:srgbClr val="000000"/>
              </a:buClr>
              <a:buSzPct val="125000"/>
              <a:buFont typeface="Arial" panose="020B0604020202020204" pitchFamily="34" charset="0"/>
              <a:buNone/>
              <a:tabLst/>
              <a:defRPr/>
            </a:pPr>
            <a:endParaRPr kumimoji="0" lang="en-US" altLang="en-US" sz="28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Cooperative Effort</a:t>
            </a:r>
          </a:p>
          <a:p>
            <a:pPr marL="342900" marR="0" lvl="0" indent="-342900" algn="l" defTabSz="914400" rtl="0" eaLnBrk="0" fontAlgn="base" latinLnBrk="0" hangingPunct="0">
              <a:lnSpc>
                <a:spcPct val="90000"/>
              </a:lnSpc>
              <a:spcBef>
                <a:spcPts val="1000"/>
              </a:spcBef>
              <a:spcAft>
                <a:spcPct val="0"/>
              </a:spcAft>
              <a:buClr>
                <a:srgbClr val="595959"/>
              </a:buClr>
              <a:buSzPct val="125000"/>
              <a:buFont typeface="Arial" panose="020B0604020202020204" pitchFamily="34" charset="0"/>
              <a:buChar char="•"/>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All 34 cities in Orange County</a:t>
            </a:r>
          </a:p>
          <a:p>
            <a:pPr marL="342900" marR="0" lvl="0" indent="-342900" algn="l" defTabSz="914400" rtl="0" eaLnBrk="0" fontAlgn="base" latinLnBrk="0" hangingPunct="0">
              <a:lnSpc>
                <a:spcPct val="90000"/>
              </a:lnSpc>
              <a:spcBef>
                <a:spcPts val="1000"/>
              </a:spcBef>
              <a:spcAft>
                <a:spcPct val="0"/>
              </a:spcAft>
              <a:buClr>
                <a:srgbClr val="595959"/>
              </a:buClr>
              <a:buSzPct val="125000"/>
              <a:buFont typeface="Arial" panose="020B0604020202020204" pitchFamily="34" charset="0"/>
              <a:buChar char="•"/>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County of Orange</a:t>
            </a:r>
          </a:p>
          <a:p>
            <a:pPr marL="342900" marR="0" lvl="0" indent="-342900" algn="l" defTabSz="914400" rtl="0" eaLnBrk="0" fontAlgn="base" latinLnBrk="0" hangingPunct="0">
              <a:lnSpc>
                <a:spcPct val="90000"/>
              </a:lnSpc>
              <a:spcBef>
                <a:spcPts val="1000"/>
              </a:spcBef>
              <a:spcAft>
                <a:spcPct val="0"/>
              </a:spcAft>
              <a:buClr>
                <a:srgbClr val="595959"/>
              </a:buClr>
              <a:buSzPct val="125000"/>
              <a:buFont typeface="Arial" panose="020B0604020202020204" pitchFamily="34" charset="0"/>
              <a:buChar char="•"/>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Orange County Flood Control District</a:t>
            </a:r>
          </a:p>
        </p:txBody>
      </p:sp>
      <p:pic>
        <p:nvPicPr>
          <p:cNvPr id="3" name="Picture 2" descr="Logo&#10;&#10;Description automatically generated">
            <a:extLst>
              <a:ext uri="{FF2B5EF4-FFF2-40B4-BE49-F238E27FC236}">
                <a16:creationId xmlns:a16="http://schemas.microsoft.com/office/drawing/2014/main" id="{F4B4846D-3977-47EA-8980-B40B641B47C6}"/>
              </a:ext>
            </a:extLst>
          </p:cNvPr>
          <p:cNvPicPr>
            <a:picLocks noChangeAspect="1"/>
          </p:cNvPicPr>
          <p:nvPr/>
        </p:nvPicPr>
        <p:blipFill>
          <a:blip r:embed="rId3"/>
          <a:stretch>
            <a:fillRect/>
          </a:stretch>
        </p:blipFill>
        <p:spPr>
          <a:xfrm>
            <a:off x="6753682" y="1935201"/>
            <a:ext cx="4845465" cy="2987597"/>
          </a:xfrm>
          <a:prstGeom prst="rect">
            <a:avLst/>
          </a:prstGeom>
        </p:spPr>
      </p:pic>
    </p:spTree>
    <p:extLst>
      <p:ext uri="{BB962C8B-B14F-4D97-AF65-F5344CB8AC3E}">
        <p14:creationId xmlns:p14="http://schemas.microsoft.com/office/powerpoint/2010/main" val="428230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95E39F-EE25-6416-9780-16002042ABF2}"/>
              </a:ext>
            </a:extLst>
          </p:cNvPr>
          <p:cNvPicPr>
            <a:picLocks noChangeAspect="1"/>
          </p:cNvPicPr>
          <p:nvPr/>
        </p:nvPicPr>
        <p:blipFill>
          <a:blip r:embed="rId3"/>
          <a:stretch>
            <a:fillRect/>
          </a:stretch>
        </p:blipFill>
        <p:spPr>
          <a:xfrm>
            <a:off x="569000" y="1889414"/>
            <a:ext cx="5531427" cy="4170218"/>
          </a:xfrm>
          <a:prstGeom prst="rect">
            <a:avLst/>
          </a:prstGeom>
        </p:spPr>
      </p:pic>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a:spcBef>
                <a:spcPct val="0"/>
              </a:spcBef>
              <a:spcAft>
                <a:spcPct val="0"/>
              </a:spcAft>
            </a:pPr>
            <a:r>
              <a:rPr lang="en-US" altLang="en-US" sz="5400" dirty="0">
                <a:solidFill>
                  <a:srgbClr val="009E9C"/>
                </a:solidFill>
                <a:sym typeface="Calibri" panose="020F0502020204030204" pitchFamily="34" charset="0"/>
              </a:rPr>
              <a:t>New HOA Program Available</a:t>
            </a:r>
            <a:endParaRPr lang="en-US" dirty="0" err="1"/>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6142683" y="1718873"/>
            <a:ext cx="5842420" cy="4574286"/>
          </a:xfrm>
          <a:prstGeom prst="rect">
            <a:avLst/>
          </a:prstGeom>
        </p:spPr>
        <p:txBody>
          <a:bodyPr lIns="91440" tIns="45720" rIns="91440" bIns="45720"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orbel"/>
                <a:ea typeface="Corbel" charset="0"/>
                <a:cs typeface="Corbel" charset="0"/>
              </a:rPr>
              <a:t>Learn more and apply: </a:t>
            </a:r>
            <a:endParaRPr kumimoji="0" lang="en-US" sz="2400" b="0" i="0" u="none" strike="noStrike" kern="1200" cap="none" spc="0" normalizeH="0" baseline="0" noProof="0" dirty="0">
              <a:ln>
                <a:noFill/>
              </a:ln>
              <a:solidFill>
                <a:srgbClr val="000000"/>
              </a:solidFill>
              <a:effectLst/>
              <a:uLnTx/>
              <a:uFillTx/>
              <a:latin typeface="Arial"/>
              <a:ea typeface="Corbel" charset="0"/>
              <a:cs typeface="Arial"/>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dirty="0">
                <a:ln>
                  <a:noFill/>
                </a:ln>
                <a:solidFill>
                  <a:srgbClr val="000000"/>
                </a:solidFill>
                <a:effectLst/>
                <a:uLnTx/>
                <a:uFillTx/>
                <a:latin typeface="Corbel"/>
                <a:ea typeface="Corbel" charset="0"/>
                <a:cs typeface="Corbel" charset="0"/>
              </a:rPr>
              <a:t>Email Megan Chery </a:t>
            </a:r>
            <a:r>
              <a:rPr kumimoji="0" lang="en-US" sz="2800" b="0" i="0" u="none" strike="noStrike" kern="1200" cap="none" spc="0" normalizeH="0" baseline="0" noProof="0" dirty="0">
                <a:ln>
                  <a:noFill/>
                </a:ln>
                <a:solidFill>
                  <a:srgbClr val="000000"/>
                </a:solidFill>
                <a:effectLst/>
                <a:uLnTx/>
                <a:uFillTx/>
                <a:latin typeface="Corbel"/>
                <a:ea typeface="Corbel" charset="0"/>
                <a:cs typeface="Corbel" charset="0"/>
              </a:rPr>
              <a:t>(</a:t>
            </a:r>
            <a:r>
              <a:rPr kumimoji="0" lang="en-US" sz="2800" b="0" i="0" u="none" strike="noStrike" kern="1200" cap="none" spc="0" normalizeH="0" baseline="0" noProof="0" dirty="0">
                <a:ln>
                  <a:noFill/>
                </a:ln>
                <a:solidFill>
                  <a:srgbClr val="000000"/>
                </a:solidFill>
                <a:effectLst/>
                <a:uLnTx/>
                <a:uFillTx/>
                <a:latin typeface="Corbel"/>
                <a:ea typeface="Corbel" charset="0"/>
                <a:cs typeface="Corbel" charset="0"/>
                <a:hlinkClick r:id="rId4"/>
              </a:rPr>
              <a:t>mchery@enviroincentives.com</a:t>
            </a:r>
            <a:r>
              <a:rPr kumimoji="0" lang="en-US" sz="2800" b="0" i="0" u="none" strike="noStrike" kern="1200" cap="none" spc="0" normalizeH="0" baseline="0" noProof="0" dirty="0">
                <a:ln>
                  <a:noFill/>
                </a:ln>
                <a:solidFill>
                  <a:srgbClr val="000000"/>
                </a:solidFill>
                <a:effectLst/>
                <a:uLnTx/>
                <a:uFillTx/>
                <a:latin typeface="Corbel"/>
                <a:ea typeface="Corbel" charset="0"/>
                <a:cs typeface="Corbel" charset="0"/>
              </a:rPr>
              <a:t>) </a:t>
            </a:r>
            <a:endParaRPr kumimoji="0" lang="en-US" sz="3200" b="0" i="0" u="none" strike="noStrike" kern="1200" cap="none" spc="0" normalizeH="0" baseline="0" noProof="0" dirty="0">
              <a:ln>
                <a:noFill/>
              </a:ln>
              <a:solidFill>
                <a:srgbClr val="000000"/>
              </a:solidFill>
              <a:effectLst/>
              <a:uLnTx/>
              <a:uFillTx/>
              <a:latin typeface="Corbel"/>
              <a:ea typeface="Corbel" charset="0"/>
              <a:cs typeface="Arial"/>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orbel"/>
                <a:ea typeface="Corbel" charset="0"/>
                <a:cs typeface="Corbel" charset="0"/>
              </a:rPr>
              <a:t>Share your information at the H</a:t>
            </a:r>
            <a:r>
              <a:rPr kumimoji="0" lang="en-US" sz="3200" b="0" i="0" u="none" strike="noStrike" kern="1200" cap="none" spc="0" normalizeH="0" baseline="-25000" noProof="0" dirty="0">
                <a:ln>
                  <a:noFill/>
                </a:ln>
                <a:solidFill>
                  <a:srgbClr val="000000"/>
                </a:solidFill>
                <a:effectLst/>
                <a:uLnTx/>
                <a:uFillTx/>
                <a:latin typeface="Corbel"/>
                <a:ea typeface="Corbel" charset="0"/>
                <a:cs typeface="Corbel" charset="0"/>
              </a:rPr>
              <a:t>2</a:t>
            </a:r>
            <a:r>
              <a:rPr kumimoji="0" lang="en-US" sz="3200" b="0" i="0" u="none" strike="noStrike" kern="1200" cap="none" spc="0" normalizeH="0" baseline="0" noProof="0" dirty="0">
                <a:ln>
                  <a:noFill/>
                </a:ln>
                <a:solidFill>
                  <a:srgbClr val="000000"/>
                </a:solidFill>
                <a:effectLst/>
                <a:uLnTx/>
                <a:uFillTx/>
                <a:latin typeface="Corbel"/>
                <a:ea typeface="Corbel" charset="0"/>
                <a:cs typeface="Corbel" charset="0"/>
              </a:rPr>
              <a:t>OC table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grpSp>
        <p:nvGrpSpPr>
          <p:cNvPr id="7" name="Group 6">
            <a:extLst>
              <a:ext uri="{FF2B5EF4-FFF2-40B4-BE49-F238E27FC236}">
                <a16:creationId xmlns:a16="http://schemas.microsoft.com/office/drawing/2014/main" id="{57D6665D-52FB-C5AD-5FA6-3948B9C830B8}"/>
              </a:ext>
            </a:extLst>
          </p:cNvPr>
          <p:cNvGrpSpPr/>
          <p:nvPr/>
        </p:nvGrpSpPr>
        <p:grpSpPr>
          <a:xfrm>
            <a:off x="314614" y="1718349"/>
            <a:ext cx="2409447" cy="3601963"/>
            <a:chOff x="614795" y="2121477"/>
            <a:chExt cx="2242704" cy="3601963"/>
          </a:xfrm>
        </p:grpSpPr>
        <p:sp>
          <p:nvSpPr>
            <p:cNvPr id="5" name="Rectangle: Rounded Corners 4">
              <a:extLst>
                <a:ext uri="{FF2B5EF4-FFF2-40B4-BE49-F238E27FC236}">
                  <a16:creationId xmlns:a16="http://schemas.microsoft.com/office/drawing/2014/main" id="{20C5A01C-BF17-CD51-B915-E5EB16352236}"/>
                </a:ext>
              </a:extLst>
            </p:cNvPr>
            <p:cNvSpPr/>
            <p:nvPr/>
          </p:nvSpPr>
          <p:spPr>
            <a:xfrm>
              <a:off x="614795" y="2121477"/>
              <a:ext cx="2242704" cy="3515590"/>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2C442E99-205F-2776-C830-C88B3463AF25}"/>
                </a:ext>
              </a:extLst>
            </p:cNvPr>
            <p:cNvSpPr txBox="1"/>
            <p:nvPr/>
          </p:nvSpPr>
          <p:spPr>
            <a:xfrm>
              <a:off x="644664" y="2168621"/>
              <a:ext cx="2181217"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E9C"/>
                  </a:solidFill>
                  <a:effectLst/>
                  <a:uLnTx/>
                  <a:uFillTx/>
                  <a:latin typeface="Corbel"/>
                  <a:ea typeface="+mn-ea"/>
                  <a:cs typeface="+mn-cs"/>
                </a:rPr>
                <a:t>Expert Assistance</a:t>
              </a:r>
              <a:r>
                <a:rPr kumimoji="0" lang="en-US" sz="2000" b="0" i="0" u="none" strike="noStrike" kern="1200" cap="none" spc="0" normalizeH="0" baseline="0" noProof="0" dirty="0">
                  <a:ln>
                    <a:noFill/>
                  </a:ln>
                  <a:solidFill>
                    <a:srgbClr val="009E9C"/>
                  </a:solidFill>
                  <a:effectLst/>
                  <a:uLnTx/>
                  <a:uFillTx/>
                  <a:latin typeface="Corbel"/>
                  <a:ea typeface="+mn-ea"/>
                  <a:cs typeface="+mn-cs"/>
                </a:rPr>
                <a:t> to complete a turf replacement project</a:t>
              </a: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E9C"/>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E9C"/>
                  </a:solidFill>
                  <a:effectLst/>
                  <a:uLnTx/>
                  <a:uFillTx/>
                  <a:latin typeface="Corbel"/>
                  <a:ea typeface="+mn-ea"/>
                  <a:cs typeface="+mn-cs"/>
                </a:rPr>
                <a:t>Design incentives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E9C"/>
                </a:solidFill>
                <a:effectLst/>
                <a:uLnTx/>
                <a:uFillTx/>
                <a:latin typeface="Corbe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E9C"/>
                  </a:solidFill>
                  <a:effectLst/>
                  <a:uLnTx/>
                  <a:uFillTx/>
                  <a:latin typeface="Corbel"/>
                  <a:ea typeface="+mn-ea"/>
                  <a:cs typeface="+mn-cs"/>
                </a:rPr>
                <a:t>Rebates</a:t>
              </a:r>
              <a:r>
                <a:rPr kumimoji="0" lang="en-US" sz="2000" b="0" i="0" u="none" strike="noStrike" kern="1200" cap="none" spc="0" normalizeH="0" baseline="0" noProof="0" dirty="0">
                  <a:ln>
                    <a:noFill/>
                  </a:ln>
                  <a:solidFill>
                    <a:srgbClr val="009E9C"/>
                  </a:solidFill>
                  <a:effectLst/>
                  <a:uLnTx/>
                  <a:uFillTx/>
                  <a:latin typeface="Corbel"/>
                  <a:ea typeface="+mn-ea"/>
                  <a:cs typeface="+mn-cs"/>
                </a:rPr>
                <a:t> starting at $4/</a:t>
              </a:r>
              <a:r>
                <a:rPr kumimoji="0" lang="en-US" sz="2000" b="0" i="0" u="none" strike="noStrike" kern="1200" cap="none" spc="0" normalizeH="0" baseline="0" noProof="0" err="1">
                  <a:ln>
                    <a:noFill/>
                  </a:ln>
                  <a:solidFill>
                    <a:srgbClr val="009E9C"/>
                  </a:solidFill>
                  <a:effectLst/>
                  <a:uLnTx/>
                  <a:uFillTx/>
                  <a:latin typeface="Corbel"/>
                  <a:ea typeface="+mn-ea"/>
                  <a:cs typeface="+mn-cs"/>
                </a:rPr>
                <a:t>sqft</a:t>
              </a:r>
              <a:endParaRPr kumimoji="0" lang="en-US" sz="1800" b="0" i="0" u="none" strike="noStrike" kern="1200" cap="none" spc="0" normalizeH="0" baseline="0" noProof="0" err="1">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E9C"/>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E9C"/>
                  </a:solidFill>
                  <a:effectLst/>
                  <a:uLnTx/>
                  <a:uFillTx/>
                  <a:latin typeface="Corbel"/>
                  <a:ea typeface="+mn-ea"/>
                  <a:cs typeface="+mn-cs"/>
                </a:rPr>
                <a:t>Stormwater feature incentives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8" name="TextBox 7">
            <a:extLst>
              <a:ext uri="{FF2B5EF4-FFF2-40B4-BE49-F238E27FC236}">
                <a16:creationId xmlns:a16="http://schemas.microsoft.com/office/drawing/2014/main" id="{8894E776-657A-763E-27D9-8A0744E8A063}"/>
              </a:ext>
            </a:extLst>
          </p:cNvPr>
          <p:cNvSpPr txBox="1"/>
          <p:nvPr/>
        </p:nvSpPr>
        <p:spPr>
          <a:xfrm>
            <a:off x="253999" y="1333501"/>
            <a:ext cx="54715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842D"/>
                </a:solidFill>
                <a:effectLst/>
                <a:uLnTx/>
                <a:uFillTx/>
                <a:latin typeface="Corbel"/>
                <a:ea typeface="+mn-ea"/>
                <a:cs typeface="Arial"/>
              </a:rPr>
              <a:t>LARGE LANDSCAPE UPGRADE PILOT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1198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B4CF8-CF9E-4AA8-9E63-2734F634110A}"/>
              </a:ext>
            </a:extLst>
          </p:cNvPr>
          <p:cNvPicPr>
            <a:picLocks noChangeAspect="1"/>
          </p:cNvPicPr>
          <p:nvPr/>
        </p:nvPicPr>
        <p:blipFill>
          <a:blip r:embed="rId3"/>
          <a:stretch>
            <a:fillRect/>
          </a:stretch>
        </p:blipFill>
        <p:spPr>
          <a:xfrm>
            <a:off x="6694891" y="1212270"/>
            <a:ext cx="4620239" cy="5041965"/>
          </a:xfrm>
          <a:prstGeom prst="rect">
            <a:avLst/>
          </a:prstGeom>
        </p:spPr>
      </p:pic>
      <p:sp>
        <p:nvSpPr>
          <p:cNvPr id="2" name="Title 1"/>
          <p:cNvSpPr>
            <a:spLocks noGrp="1"/>
          </p:cNvSpPr>
          <p:nvPr>
            <p:ph type="ctrTitle"/>
          </p:nvPr>
        </p:nvSpPr>
        <p:spPr>
          <a:xfrm>
            <a:off x="0" y="351129"/>
            <a:ext cx="11910349" cy="691287"/>
          </a:xfrm>
        </p:spPr>
        <p:txBody>
          <a:bodyPr anchor="ctr"/>
          <a:lstStyle/>
          <a:p>
            <a:pPr>
              <a:spcAft>
                <a:spcPts val="1200"/>
              </a:spcAft>
            </a:pPr>
            <a:r>
              <a:rPr lang="en-US" sz="5400" dirty="0">
                <a:solidFill>
                  <a:srgbClr val="009E9C"/>
                </a:solidFill>
              </a:rPr>
              <a:t>Thank you!</a:t>
            </a:r>
          </a:p>
        </p:txBody>
      </p:sp>
      <p:sp>
        <p:nvSpPr>
          <p:cNvPr id="5" name="TextBox 4">
            <a:extLst>
              <a:ext uri="{FF2B5EF4-FFF2-40B4-BE49-F238E27FC236}">
                <a16:creationId xmlns:a16="http://schemas.microsoft.com/office/drawing/2014/main" id="{0AD7093B-DD47-9042-B383-EE2D8F3A1CA9}"/>
              </a:ext>
            </a:extLst>
          </p:cNvPr>
          <p:cNvSpPr txBox="1"/>
          <p:nvPr/>
        </p:nvSpPr>
        <p:spPr>
          <a:xfrm>
            <a:off x="407132" y="2702200"/>
            <a:ext cx="7197804"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Christy Suppes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Senior Environmental Resources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County of Orange - OC Watersheds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Email: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4"/>
              </a:rPr>
              <a:t>Christy.Suppes@ocpw.ocgov.com</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18454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E5DAE0B-859E-47CC-90F5-32FFCF88780A}"/>
              </a:ext>
            </a:extLst>
          </p:cNvPr>
          <p:cNvSpPr txBox="1">
            <a:spLocks/>
          </p:cNvSpPr>
          <p:nvPr/>
        </p:nvSpPr>
        <p:spPr>
          <a:xfrm>
            <a:off x="522515" y="1346479"/>
            <a:ext cx="5064370" cy="486842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sp>
        <p:nvSpPr>
          <p:cNvPr id="36867" name="Title 1">
            <a:extLst>
              <a:ext uri="{FF2B5EF4-FFF2-40B4-BE49-F238E27FC236}">
                <a16:creationId xmlns:a16="http://schemas.microsoft.com/office/drawing/2014/main" id="{AEFF2136-E266-4AB1-808B-BC69EF40CF69}"/>
              </a:ext>
            </a:extLst>
          </p:cNvPr>
          <p:cNvSpPr>
            <a:spLocks noGrp="1"/>
          </p:cNvSpPr>
          <p:nvPr>
            <p:ph type="ctrTitle"/>
          </p:nvPr>
        </p:nvSpPr>
        <p:spPr>
          <a:xfrm>
            <a:off x="679016" y="128117"/>
            <a:ext cx="9812217" cy="1029956"/>
          </a:xfrm>
        </p:spPr>
        <p:txBody>
          <a:bodyPr anchor="ctr"/>
          <a:lstStyle/>
          <a:p>
            <a:pPr eaLnBrk="1" hangingPunct="1">
              <a:lnSpc>
                <a:spcPts val="5000"/>
              </a:lnSpc>
            </a:pPr>
            <a:r>
              <a:rPr lang="en-US" altLang="en-US" sz="5400" b="1" dirty="0">
                <a:solidFill>
                  <a:srgbClr val="009E9C"/>
                </a:solidFill>
                <a:latin typeface="Corbel" panose="020B0503020204020204" pitchFamily="34" charset="0"/>
                <a:ea typeface="Corbel" panose="020B0503020204020204" pitchFamily="34" charset="0"/>
                <a:cs typeface="Corbel" panose="020B0503020204020204" pitchFamily="34" charset="0"/>
              </a:rPr>
              <a:t>Protecting Our Water Resources</a:t>
            </a:r>
            <a:endParaRPr lang="en-US" altLang="en-US" sz="3600" b="1" dirty="0">
              <a:solidFill>
                <a:srgbClr val="009E9C"/>
              </a:solidFill>
              <a:latin typeface="Corbel" panose="020B0503020204020204" pitchFamily="34" charset="0"/>
              <a:ea typeface="Corbel" panose="020B0503020204020204" pitchFamily="34" charset="0"/>
              <a:cs typeface="Corbel" panose="020B0503020204020204" pitchFamily="34" charset="0"/>
            </a:endParaRPr>
          </a:p>
        </p:txBody>
      </p:sp>
      <p:sp>
        <p:nvSpPr>
          <p:cNvPr id="8" name="Rectangle 4">
            <a:extLst>
              <a:ext uri="{FF2B5EF4-FFF2-40B4-BE49-F238E27FC236}">
                <a16:creationId xmlns:a16="http://schemas.microsoft.com/office/drawing/2014/main" id="{28583E7E-67EE-4F0E-A3EF-CFD57CE9380F}"/>
              </a:ext>
            </a:extLst>
          </p:cNvPr>
          <p:cNvSpPr txBox="1">
            <a:spLocks noChangeArrowheads="1"/>
          </p:cNvSpPr>
          <p:nvPr/>
        </p:nvSpPr>
        <p:spPr bwMode="auto">
          <a:xfrm>
            <a:off x="679016" y="1369088"/>
            <a:ext cx="490786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Water quality is more than a coastal issue</a:t>
            </a: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endPar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Pollution is picked up by</a:t>
            </a: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 stormwater</a:t>
            </a: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 and </a:t>
            </a: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urban</a:t>
            </a: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 </a:t>
            </a: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runoff</a:t>
            </a: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 and transported through watersheds to our receiving waters via the </a:t>
            </a: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storm drain system</a:t>
            </a: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endPar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A watershed is an area of land that channels rainfall to creeks, rivers, bays, and the ocean</a:t>
            </a:r>
            <a:endParaRPr kumimoji="0" lang="en-US" altLang="en-US" sz="20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p:txBody>
      </p:sp>
      <p:pic>
        <p:nvPicPr>
          <p:cNvPr id="5" name="Content Placeholder 4" descr="Diagram&#10;&#10;Description automatically generated">
            <a:extLst>
              <a:ext uri="{FF2B5EF4-FFF2-40B4-BE49-F238E27FC236}">
                <a16:creationId xmlns:a16="http://schemas.microsoft.com/office/drawing/2014/main" id="{279A0F22-C38F-4184-9002-E4E5D5DD4592}"/>
              </a:ext>
            </a:extLst>
          </p:cNvPr>
          <p:cNvPicPr>
            <a:picLocks noChangeAspect="1"/>
          </p:cNvPicPr>
          <p:nvPr/>
        </p:nvPicPr>
        <p:blipFill>
          <a:blip r:embed="rId3"/>
          <a:stretch>
            <a:fillRect/>
          </a:stretch>
        </p:blipFill>
        <p:spPr bwMode="auto">
          <a:xfrm>
            <a:off x="5894106" y="1156984"/>
            <a:ext cx="6096000" cy="55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28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E5DAE0B-859E-47CC-90F5-32FFCF88780A}"/>
              </a:ext>
            </a:extLst>
          </p:cNvPr>
          <p:cNvSpPr txBox="1">
            <a:spLocks/>
          </p:cNvSpPr>
          <p:nvPr/>
        </p:nvSpPr>
        <p:spPr>
          <a:xfrm>
            <a:off x="522515" y="1346479"/>
            <a:ext cx="5064370" cy="486842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sp>
        <p:nvSpPr>
          <p:cNvPr id="36867" name="Title 1">
            <a:extLst>
              <a:ext uri="{FF2B5EF4-FFF2-40B4-BE49-F238E27FC236}">
                <a16:creationId xmlns:a16="http://schemas.microsoft.com/office/drawing/2014/main" id="{AEFF2136-E266-4AB1-808B-BC69EF40CF69}"/>
              </a:ext>
            </a:extLst>
          </p:cNvPr>
          <p:cNvSpPr>
            <a:spLocks noGrp="1"/>
          </p:cNvSpPr>
          <p:nvPr>
            <p:ph type="ctrTitle"/>
          </p:nvPr>
        </p:nvSpPr>
        <p:spPr>
          <a:xfrm>
            <a:off x="679016" y="140677"/>
            <a:ext cx="9812217" cy="1029956"/>
          </a:xfrm>
        </p:spPr>
        <p:txBody>
          <a:bodyPr anchor="ctr"/>
          <a:lstStyle/>
          <a:p>
            <a:pPr eaLnBrk="1" hangingPunct="1">
              <a:lnSpc>
                <a:spcPts val="5000"/>
              </a:lnSpc>
            </a:pPr>
            <a:r>
              <a:rPr lang="en-US" altLang="en-US" sz="5400" b="1" dirty="0">
                <a:solidFill>
                  <a:srgbClr val="009E9C"/>
                </a:solidFill>
                <a:latin typeface="Corbel" panose="020B0503020204020204" pitchFamily="34" charset="0"/>
                <a:ea typeface="Corbel" panose="020B0503020204020204" pitchFamily="34" charset="0"/>
                <a:cs typeface="Corbel" panose="020B0503020204020204" pitchFamily="34" charset="0"/>
              </a:rPr>
              <a:t>What is Runoff?</a:t>
            </a:r>
            <a:endParaRPr lang="en-US" altLang="en-US" sz="3600" b="1" dirty="0">
              <a:solidFill>
                <a:srgbClr val="009E9C"/>
              </a:solidFill>
              <a:latin typeface="Corbel" panose="020B0503020204020204" pitchFamily="34" charset="0"/>
              <a:ea typeface="Corbel" panose="020B0503020204020204" pitchFamily="34" charset="0"/>
              <a:cs typeface="Corbel" panose="020B0503020204020204" pitchFamily="34" charset="0"/>
            </a:endParaRPr>
          </a:p>
        </p:txBody>
      </p:sp>
      <p:sp>
        <p:nvSpPr>
          <p:cNvPr id="8" name="Rectangle 4">
            <a:extLst>
              <a:ext uri="{FF2B5EF4-FFF2-40B4-BE49-F238E27FC236}">
                <a16:creationId xmlns:a16="http://schemas.microsoft.com/office/drawing/2014/main" id="{28583E7E-67EE-4F0E-A3EF-CFD57CE9380F}"/>
              </a:ext>
            </a:extLst>
          </p:cNvPr>
          <p:cNvSpPr txBox="1">
            <a:spLocks noChangeArrowheads="1"/>
          </p:cNvSpPr>
          <p:nvPr/>
        </p:nvSpPr>
        <p:spPr bwMode="auto">
          <a:xfrm>
            <a:off x="522515" y="1346479"/>
            <a:ext cx="571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Stormwater runoff </a:t>
            </a: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is water from rain events that runs off roofs, driveways, parking lots, yards, and other surfaces, and does not absorb into the ground</a:t>
            </a: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endPar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Urban runoff </a:t>
            </a: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is water from outdoor water use that does not soak into the ground Sources of urban runoff can include:</a:t>
            </a:r>
          </a:p>
          <a:p>
            <a:pPr marL="342900" marR="0" lvl="0" indent="-342900" algn="l" defTabSz="914400" rtl="0" eaLnBrk="0" fontAlgn="base" latinLnBrk="0" hangingPunct="0">
              <a:lnSpc>
                <a:spcPct val="90000"/>
              </a:lnSpc>
              <a:spcBef>
                <a:spcPts val="1000"/>
              </a:spcBef>
              <a:spcAft>
                <a:spcPct val="0"/>
              </a:spcAft>
              <a:buClr>
                <a:srgbClr val="595959"/>
              </a:buClr>
              <a:buSzPct val="125000"/>
              <a:buFont typeface="Arial" panose="020B0604020202020204" pitchFamily="34" charset="0"/>
              <a:buChar char="•"/>
              <a:tabLst/>
              <a:defRPr/>
            </a:pPr>
            <a:r>
              <a:rPr kumimoji="0" lang="en-US" altLang="en-US" sz="20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Overwatering your lawn – </a:t>
            </a:r>
            <a:r>
              <a:rPr kumimoji="0" lang="en-US" altLang="en-US" sz="20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landscape irrigation runoff is prohibited in South Orange County</a:t>
            </a:r>
          </a:p>
          <a:p>
            <a:pPr marL="342900" marR="0" lvl="0" indent="-342900" algn="l" defTabSz="914400" rtl="0" eaLnBrk="0" fontAlgn="base" latinLnBrk="0" hangingPunct="0">
              <a:lnSpc>
                <a:spcPct val="90000"/>
              </a:lnSpc>
              <a:spcBef>
                <a:spcPts val="1000"/>
              </a:spcBef>
              <a:spcAft>
                <a:spcPct val="0"/>
              </a:spcAft>
              <a:buClr>
                <a:srgbClr val="595959"/>
              </a:buClr>
              <a:buSzPct val="125000"/>
              <a:buFont typeface="Arial" panose="020B0604020202020204" pitchFamily="34" charset="0"/>
              <a:buChar char="•"/>
              <a:tabLst/>
              <a:defRPr/>
            </a:pPr>
            <a:r>
              <a:rPr kumimoji="0" lang="en-US" altLang="en-US" sz="20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Washing your car on impermeable surfaces</a:t>
            </a:r>
          </a:p>
          <a:p>
            <a:pPr marL="342900" marR="0" lvl="0" indent="-342900" algn="l" defTabSz="914400" rtl="0" eaLnBrk="0" fontAlgn="base" latinLnBrk="0" hangingPunct="0">
              <a:lnSpc>
                <a:spcPct val="90000"/>
              </a:lnSpc>
              <a:spcBef>
                <a:spcPts val="1000"/>
              </a:spcBef>
              <a:spcAft>
                <a:spcPct val="0"/>
              </a:spcAft>
              <a:buClr>
                <a:srgbClr val="595959"/>
              </a:buClr>
              <a:buSzPct val="125000"/>
              <a:buFont typeface="Arial" panose="020B0604020202020204" pitchFamily="34" charset="0"/>
              <a:buChar char="•"/>
              <a:tabLst/>
              <a:defRPr/>
            </a:pPr>
            <a:r>
              <a:rPr kumimoji="0" lang="en-US" altLang="en-US" sz="20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Spraying off your driveway or sidewalks</a:t>
            </a:r>
            <a:endPar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p:txBody>
      </p:sp>
      <p:pic>
        <p:nvPicPr>
          <p:cNvPr id="2" name="Picture 1">
            <a:extLst>
              <a:ext uri="{FF2B5EF4-FFF2-40B4-BE49-F238E27FC236}">
                <a16:creationId xmlns:a16="http://schemas.microsoft.com/office/drawing/2014/main" id="{F4D0494E-5843-4B75-B633-769272B30571}"/>
              </a:ext>
            </a:extLst>
          </p:cNvPr>
          <p:cNvPicPr>
            <a:picLocks noChangeAspect="1"/>
          </p:cNvPicPr>
          <p:nvPr/>
        </p:nvPicPr>
        <p:blipFill>
          <a:blip r:embed="rId3"/>
          <a:stretch>
            <a:fillRect/>
          </a:stretch>
        </p:blipFill>
        <p:spPr>
          <a:xfrm>
            <a:off x="7101549" y="4151047"/>
            <a:ext cx="4558218" cy="2566276"/>
          </a:xfrm>
          <a:prstGeom prst="rect">
            <a:avLst/>
          </a:prstGeom>
        </p:spPr>
      </p:pic>
      <p:pic>
        <p:nvPicPr>
          <p:cNvPr id="4" name="Picture 3" descr="A picture containing outdoor&#10;&#10;Description automatically generated">
            <a:extLst>
              <a:ext uri="{FF2B5EF4-FFF2-40B4-BE49-F238E27FC236}">
                <a16:creationId xmlns:a16="http://schemas.microsoft.com/office/drawing/2014/main" id="{445D7074-A6A4-4DA5-B762-FCE6F52B83F6}"/>
              </a:ext>
            </a:extLst>
          </p:cNvPr>
          <p:cNvPicPr>
            <a:picLocks noChangeAspect="1"/>
          </p:cNvPicPr>
          <p:nvPr/>
        </p:nvPicPr>
        <p:blipFill>
          <a:blip r:embed="rId4"/>
          <a:stretch>
            <a:fillRect/>
          </a:stretch>
        </p:blipFill>
        <p:spPr>
          <a:xfrm>
            <a:off x="7101549" y="1346479"/>
            <a:ext cx="4567936" cy="2569464"/>
          </a:xfrm>
          <a:prstGeom prst="rect">
            <a:avLst/>
          </a:prstGeom>
        </p:spPr>
      </p:pic>
    </p:spTree>
    <p:extLst>
      <p:ext uri="{BB962C8B-B14F-4D97-AF65-F5344CB8AC3E}">
        <p14:creationId xmlns:p14="http://schemas.microsoft.com/office/powerpoint/2010/main" val="423426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E5DAE0B-859E-47CC-90F5-32FFCF88780A}"/>
              </a:ext>
            </a:extLst>
          </p:cNvPr>
          <p:cNvSpPr txBox="1">
            <a:spLocks/>
          </p:cNvSpPr>
          <p:nvPr/>
        </p:nvSpPr>
        <p:spPr>
          <a:xfrm>
            <a:off x="522515" y="1346479"/>
            <a:ext cx="5064370" cy="486842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sp>
        <p:nvSpPr>
          <p:cNvPr id="36867" name="Title 1">
            <a:extLst>
              <a:ext uri="{FF2B5EF4-FFF2-40B4-BE49-F238E27FC236}">
                <a16:creationId xmlns:a16="http://schemas.microsoft.com/office/drawing/2014/main" id="{AEFF2136-E266-4AB1-808B-BC69EF40CF69}"/>
              </a:ext>
            </a:extLst>
          </p:cNvPr>
          <p:cNvSpPr>
            <a:spLocks noGrp="1"/>
          </p:cNvSpPr>
          <p:nvPr>
            <p:ph type="ctrTitle"/>
          </p:nvPr>
        </p:nvSpPr>
        <p:spPr>
          <a:xfrm>
            <a:off x="522516" y="205153"/>
            <a:ext cx="9970478" cy="1029956"/>
          </a:xfrm>
        </p:spPr>
        <p:txBody>
          <a:bodyPr anchor="ctr"/>
          <a:lstStyle/>
          <a:p>
            <a:pPr eaLnBrk="1" hangingPunct="1">
              <a:lnSpc>
                <a:spcPts val="5000"/>
              </a:lnSpc>
            </a:pPr>
            <a:r>
              <a:rPr lang="en-US" altLang="en-US" sz="5400" b="1" dirty="0">
                <a:solidFill>
                  <a:srgbClr val="009E9C"/>
                </a:solidFill>
                <a:latin typeface="Corbel" panose="020B0503020204020204" pitchFamily="34" charset="0"/>
                <a:ea typeface="Corbel" panose="020B0503020204020204" pitchFamily="34" charset="0"/>
                <a:cs typeface="Corbel" panose="020B0503020204020204" pitchFamily="34" charset="0"/>
              </a:rPr>
              <a:t>What is the Storm Drain System?</a:t>
            </a:r>
            <a:endParaRPr lang="en-US" altLang="en-US" sz="3600" b="1" dirty="0">
              <a:solidFill>
                <a:srgbClr val="009E9C"/>
              </a:solidFill>
              <a:latin typeface="Corbel" panose="020B0503020204020204" pitchFamily="34" charset="0"/>
              <a:ea typeface="Corbel" panose="020B0503020204020204" pitchFamily="34" charset="0"/>
              <a:cs typeface="Corbel" panose="020B0503020204020204" pitchFamily="34" charset="0"/>
            </a:endParaRPr>
          </a:p>
        </p:txBody>
      </p:sp>
      <p:sp>
        <p:nvSpPr>
          <p:cNvPr id="8" name="Rectangle 4">
            <a:extLst>
              <a:ext uri="{FF2B5EF4-FFF2-40B4-BE49-F238E27FC236}">
                <a16:creationId xmlns:a16="http://schemas.microsoft.com/office/drawing/2014/main" id="{28583E7E-67EE-4F0E-A3EF-CFD57CE9380F}"/>
              </a:ext>
            </a:extLst>
          </p:cNvPr>
          <p:cNvSpPr txBox="1">
            <a:spLocks noChangeArrowheads="1"/>
          </p:cNvSpPr>
          <p:nvPr/>
        </p:nvSpPr>
        <p:spPr bwMode="auto">
          <a:xfrm>
            <a:off x="679016" y="1369088"/>
            <a:ext cx="571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The storm drain system collects excess runoff from paved streets, parking lots, sidewalks, and roofs and discharges it to our waterways</a:t>
            </a: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endPar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Built for the purpose of flood control, the storm drain system intentionally and effectively moves water from the urban environment out to the ocean</a:t>
            </a: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endPar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endParaRPr>
          </a:p>
          <a:p>
            <a:pPr marL="0" marR="0" lvl="0" indent="0" algn="l" defTabSz="914400" rtl="0" eaLnBrk="0" fontAlgn="base" latinLnBrk="0" hangingPunct="0">
              <a:lnSpc>
                <a:spcPct val="90000"/>
              </a:lnSpc>
              <a:spcBef>
                <a:spcPts val="1000"/>
              </a:spcBef>
              <a:spcAft>
                <a:spcPct val="0"/>
              </a:spcAft>
              <a:buClr>
                <a:srgbClr val="000000"/>
              </a:buClr>
              <a:buSzPct val="125000"/>
              <a:buFont typeface="Arial" panose="020B0604020202020204" pitchFamily="34" charset="0"/>
              <a:buNone/>
              <a:tabLst/>
              <a:defRPr/>
            </a:pP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Water that enters the storm drain system is </a:t>
            </a:r>
            <a:r>
              <a:rPr kumimoji="0" lang="en-US" altLang="en-US" sz="2400" b="1"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not treated </a:t>
            </a:r>
            <a:r>
              <a:rPr kumimoji="0" lang="en-US" altLang="en-US" sz="2400" b="0" i="0" u="none" strike="noStrike" kern="0" cap="none" spc="0" normalizeH="0" baseline="0" noProof="0" dirty="0">
                <a:ln>
                  <a:noFill/>
                </a:ln>
                <a:solidFill>
                  <a:srgbClr val="595959"/>
                </a:solidFill>
                <a:effectLst/>
                <a:uLnTx/>
                <a:uFillTx/>
                <a:latin typeface="Corbel" panose="020B0503020204020204" pitchFamily="34" charset="0"/>
                <a:cs typeface="Arial"/>
                <a:sym typeface="Arial" panose="020B0604020202020204" pitchFamily="34" charset="0"/>
              </a:rPr>
              <a:t>before entering our waterways and should never contain pollutants</a:t>
            </a:r>
          </a:p>
        </p:txBody>
      </p:sp>
      <p:pic>
        <p:nvPicPr>
          <p:cNvPr id="2" name="Picture 1">
            <a:extLst>
              <a:ext uri="{FF2B5EF4-FFF2-40B4-BE49-F238E27FC236}">
                <a16:creationId xmlns:a16="http://schemas.microsoft.com/office/drawing/2014/main" id="{6E907CC2-FB35-4E16-B296-B37ADAAE0104}"/>
              </a:ext>
            </a:extLst>
          </p:cNvPr>
          <p:cNvPicPr>
            <a:picLocks noChangeAspect="1"/>
          </p:cNvPicPr>
          <p:nvPr/>
        </p:nvPicPr>
        <p:blipFill>
          <a:blip r:embed="rId3"/>
          <a:stretch>
            <a:fillRect/>
          </a:stretch>
        </p:blipFill>
        <p:spPr>
          <a:xfrm>
            <a:off x="6394016" y="2344284"/>
            <a:ext cx="5499968" cy="3144628"/>
          </a:xfrm>
          <a:prstGeom prst="rect">
            <a:avLst/>
          </a:prstGeom>
        </p:spPr>
      </p:pic>
    </p:spTree>
    <p:extLst>
      <p:ext uri="{BB962C8B-B14F-4D97-AF65-F5344CB8AC3E}">
        <p14:creationId xmlns:p14="http://schemas.microsoft.com/office/powerpoint/2010/main" val="2625060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E5DAE0B-859E-47CC-90F5-32FFCF88780A}"/>
              </a:ext>
            </a:extLst>
          </p:cNvPr>
          <p:cNvSpPr txBox="1">
            <a:spLocks/>
          </p:cNvSpPr>
          <p:nvPr/>
        </p:nvSpPr>
        <p:spPr>
          <a:xfrm>
            <a:off x="522515" y="1346479"/>
            <a:ext cx="5064370" cy="4868426"/>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sp>
        <p:nvSpPr>
          <p:cNvPr id="36867" name="Title 1">
            <a:extLst>
              <a:ext uri="{FF2B5EF4-FFF2-40B4-BE49-F238E27FC236}">
                <a16:creationId xmlns:a16="http://schemas.microsoft.com/office/drawing/2014/main" id="{AEFF2136-E266-4AB1-808B-BC69EF40CF69}"/>
              </a:ext>
            </a:extLst>
          </p:cNvPr>
          <p:cNvSpPr>
            <a:spLocks noGrp="1"/>
          </p:cNvSpPr>
          <p:nvPr>
            <p:ph type="ctrTitle"/>
          </p:nvPr>
        </p:nvSpPr>
        <p:spPr>
          <a:xfrm>
            <a:off x="522516" y="205153"/>
            <a:ext cx="9970478" cy="1029956"/>
          </a:xfrm>
        </p:spPr>
        <p:txBody>
          <a:bodyPr anchor="ctr"/>
          <a:lstStyle/>
          <a:p>
            <a:pPr eaLnBrk="1" hangingPunct="1">
              <a:lnSpc>
                <a:spcPts val="5000"/>
              </a:lnSpc>
            </a:pPr>
            <a:r>
              <a:rPr lang="en-US" altLang="en-US" sz="5400" b="1" dirty="0">
                <a:solidFill>
                  <a:srgbClr val="009E9C"/>
                </a:solidFill>
                <a:latin typeface="Corbel" panose="020B0503020204020204" pitchFamily="34" charset="0"/>
                <a:ea typeface="Corbel" panose="020B0503020204020204" pitchFamily="34" charset="0"/>
                <a:cs typeface="Corbel" panose="020B0503020204020204" pitchFamily="34" charset="0"/>
              </a:rPr>
              <a:t>Common Pollutants in Runoff</a:t>
            </a:r>
            <a:endParaRPr lang="en-US" altLang="en-US" sz="3600" b="1" dirty="0">
              <a:solidFill>
                <a:srgbClr val="009E9C"/>
              </a:solidFill>
              <a:latin typeface="Corbel" panose="020B0503020204020204" pitchFamily="34" charset="0"/>
              <a:ea typeface="Corbel" panose="020B0503020204020204" pitchFamily="34" charset="0"/>
              <a:cs typeface="Corbel" panose="020B0503020204020204" pitchFamily="34" charset="0"/>
            </a:endParaRPr>
          </a:p>
        </p:txBody>
      </p:sp>
      <p:pic>
        <p:nvPicPr>
          <p:cNvPr id="3" name="Picture 2">
            <a:extLst>
              <a:ext uri="{FF2B5EF4-FFF2-40B4-BE49-F238E27FC236}">
                <a16:creationId xmlns:a16="http://schemas.microsoft.com/office/drawing/2014/main" id="{DAED4783-3B08-41A9-B918-1779A26AA60A}"/>
              </a:ext>
            </a:extLst>
          </p:cNvPr>
          <p:cNvPicPr>
            <a:picLocks noChangeAspect="1"/>
          </p:cNvPicPr>
          <p:nvPr/>
        </p:nvPicPr>
        <p:blipFill>
          <a:blip r:embed="rId3"/>
          <a:stretch>
            <a:fillRect/>
          </a:stretch>
        </p:blipFill>
        <p:spPr>
          <a:xfrm>
            <a:off x="1791851" y="997627"/>
            <a:ext cx="8608298" cy="5566130"/>
          </a:xfrm>
          <a:prstGeom prst="rect">
            <a:avLst/>
          </a:prstGeom>
        </p:spPr>
      </p:pic>
    </p:spTree>
    <p:extLst>
      <p:ext uri="{BB962C8B-B14F-4D97-AF65-F5344CB8AC3E}">
        <p14:creationId xmlns:p14="http://schemas.microsoft.com/office/powerpoint/2010/main" val="322024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325" y="0"/>
            <a:ext cx="1695117" cy="1310326"/>
          </a:xfrm>
          <a:prstGeom prst="rect">
            <a:avLst/>
          </a:prstGeom>
        </p:spPr>
      </p:pic>
      <p:sp>
        <p:nvSpPr>
          <p:cNvPr id="8" name="Title 1"/>
          <p:cNvSpPr>
            <a:spLocks noGrp="1"/>
          </p:cNvSpPr>
          <p:nvPr>
            <p:ph type="ctrTitle"/>
          </p:nvPr>
        </p:nvSpPr>
        <p:spPr>
          <a:xfrm>
            <a:off x="3238500" y="-1"/>
            <a:ext cx="8867942" cy="6858001"/>
          </a:xfrm>
        </p:spPr>
        <p:txBody>
          <a:bodyPr wrap="square" anchor="ctr" anchorCtr="0">
            <a:normAutofit/>
          </a:bodyPr>
          <a:lstStyle/>
          <a:p>
            <a:pPr algn="l">
              <a:lnSpc>
                <a:spcPct val="100000"/>
              </a:lnSpc>
            </a:pPr>
            <a:r>
              <a:rPr lang="en-US" altLang="en-US" sz="7000" b="1" dirty="0">
                <a:solidFill>
                  <a:srgbClr val="009E9C"/>
                </a:solidFill>
                <a:latin typeface="Corbel" charset="0"/>
                <a:ea typeface="Corbel" charset="0"/>
                <a:cs typeface="Corbel" charset="0"/>
              </a:rPr>
              <a:t>How do </a:t>
            </a:r>
            <a:r>
              <a:rPr lang="en-US" altLang="en-US" sz="7000" dirty="0">
                <a:solidFill>
                  <a:srgbClr val="009E9C"/>
                </a:solidFill>
              </a:rPr>
              <a:t>W</a:t>
            </a:r>
            <a:r>
              <a:rPr lang="en-US" altLang="en-US" sz="7000" b="1" dirty="0">
                <a:solidFill>
                  <a:srgbClr val="009E9C"/>
                </a:solidFill>
                <a:latin typeface="Corbel" charset="0"/>
                <a:ea typeface="Corbel" charset="0"/>
                <a:cs typeface="Corbel" charset="0"/>
              </a:rPr>
              <a:t>e Protect Water Quality?</a:t>
            </a:r>
            <a:endParaRPr lang="en-US" sz="7000" b="1" dirty="0">
              <a:solidFill>
                <a:srgbClr val="009E9C"/>
              </a:solidFill>
              <a:latin typeface="Corbel" charset="0"/>
              <a:ea typeface="Corbel" charset="0"/>
              <a:cs typeface="Corbel" charset="0"/>
            </a:endParaRPr>
          </a:p>
        </p:txBody>
      </p:sp>
    </p:spTree>
    <p:extLst>
      <p:ext uri="{BB962C8B-B14F-4D97-AF65-F5344CB8AC3E}">
        <p14:creationId xmlns:p14="http://schemas.microsoft.com/office/powerpoint/2010/main" val="59490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Community Based Efforts</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422033" y="1332688"/>
            <a:ext cx="6095499" cy="5298700"/>
          </a:xfrm>
          <a:prstGeom prst="rect">
            <a:avLst/>
          </a:prstGeom>
        </p:spPr>
        <p:txBody>
          <a:bodyPr anchor="ctr">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Education and Outreach </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Raise knowledge and awareness regarding stormwater pollution through events, ad campaigns, and social media</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Behavior Change Research </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Understand the barriers and benefits to adopting stormwater-safe behaviors</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Pollution Prevention </a:t>
            </a:r>
            <a:r>
              <a:rPr kumimoji="0" lang="en-US" sz="32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Working with the community to stop stormwater pollution before it starts</a:t>
            </a:r>
            <a:endParaRPr kumimoji="0" lang="en-US" sz="32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endParaRPr>
          </a:p>
        </p:txBody>
      </p:sp>
      <p:pic>
        <p:nvPicPr>
          <p:cNvPr id="3" name="Picture 2" descr="A group of people at an event&#10;&#10;Description automatically generated with low confidence">
            <a:extLst>
              <a:ext uri="{FF2B5EF4-FFF2-40B4-BE49-F238E27FC236}">
                <a16:creationId xmlns:a16="http://schemas.microsoft.com/office/drawing/2014/main" id="{7C027BB2-4D9F-485A-B318-785259770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532" y="1926076"/>
            <a:ext cx="5490967" cy="4118225"/>
          </a:xfrm>
          <a:prstGeom prst="rect">
            <a:avLst/>
          </a:prstGeom>
        </p:spPr>
      </p:pic>
    </p:spTree>
    <p:extLst>
      <p:ext uri="{BB962C8B-B14F-4D97-AF65-F5344CB8AC3E}">
        <p14:creationId xmlns:p14="http://schemas.microsoft.com/office/powerpoint/2010/main" val="300281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a:extLst>
              <a:ext uri="{FF2B5EF4-FFF2-40B4-BE49-F238E27FC236}">
                <a16:creationId xmlns:a16="http://schemas.microsoft.com/office/drawing/2014/main" id="{517B4971-9E33-4A3A-8265-7BDCCEC770DD}"/>
              </a:ext>
            </a:extLst>
          </p:cNvPr>
          <p:cNvSpPr txBox="1">
            <a:spLocks noGrp="1"/>
          </p:cNvSpPr>
          <p:nvPr>
            <p:ph type="ctrTitle"/>
          </p:nvPr>
        </p:nvSpPr>
        <p:spPr>
          <a:xfrm>
            <a:off x="422032" y="165248"/>
            <a:ext cx="10289512" cy="985837"/>
          </a:xfrm>
        </p:spPr>
        <p:txBody>
          <a:bodyPr/>
          <a:lstStyle/>
          <a:p>
            <a:pPr eaLnBrk="1" hangingPunct="1">
              <a:spcBef>
                <a:spcPct val="0"/>
              </a:spcBef>
              <a:spcAft>
                <a:spcPct val="0"/>
              </a:spcAft>
              <a:buClr>
                <a:srgbClr val="000000"/>
              </a:buClr>
              <a:buFont typeface="Calibri" panose="020F0502020204030204" pitchFamily="34" charset="0"/>
              <a:buNone/>
            </a:pPr>
            <a:r>
              <a:rPr lang="en-US" altLang="en-US" sz="5400" dirty="0">
                <a:solidFill>
                  <a:srgbClr val="009E9C"/>
                </a:solidFill>
                <a:latin typeface="Calibri" panose="020F0502020204030204" pitchFamily="34" charset="0"/>
                <a:cs typeface="Calibri" panose="020F0502020204030204" pitchFamily="34" charset="0"/>
                <a:sym typeface="Calibri" panose="020F0502020204030204" pitchFamily="34" charset="0"/>
              </a:rPr>
              <a:t>Runoff Relief</a:t>
            </a:r>
            <a:endParaRPr lang="en-US" altLang="en-US" dirty="0">
              <a:solidFill>
                <a:srgbClr val="009E9C"/>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Subtitle 2">
            <a:extLst>
              <a:ext uri="{FF2B5EF4-FFF2-40B4-BE49-F238E27FC236}">
                <a16:creationId xmlns:a16="http://schemas.microsoft.com/office/drawing/2014/main" id="{E4EF3148-A594-4DBD-8D9C-173B0C2D1AD7}"/>
              </a:ext>
            </a:extLst>
          </p:cNvPr>
          <p:cNvSpPr txBox="1">
            <a:spLocks/>
          </p:cNvSpPr>
          <p:nvPr/>
        </p:nvSpPr>
        <p:spPr>
          <a:xfrm>
            <a:off x="422031" y="1151085"/>
            <a:ext cx="5881491" cy="5352114"/>
          </a:xfrm>
          <a:prstGeom prst="rect">
            <a:avLst/>
          </a:prstGeom>
        </p:spPr>
        <p:txBody>
          <a:bodyPr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0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Capture </a:t>
            </a:r>
            <a:r>
              <a:rPr kumimoji="0" lang="en-US" sz="30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Landscape features like dry creek beds and rain gardens allow stormwater to infiltrate instead of run off</a:t>
            </a:r>
            <a:r>
              <a:rPr kumimoji="0" lang="en-US" sz="30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0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Treatment </a:t>
            </a:r>
            <a:r>
              <a:rPr kumimoji="0" lang="en-US" sz="30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L</a:t>
            </a:r>
            <a:r>
              <a:rPr kumimoji="0" lang="en-US" sz="3000" b="0" i="0" u="none" strike="noStrike" kern="1200" cap="none" spc="0" normalizeH="0" baseline="0" noProof="0" dirty="0" err="1">
                <a:ln>
                  <a:noFill/>
                </a:ln>
                <a:solidFill>
                  <a:srgbClr val="000000">
                    <a:lumMod val="65000"/>
                    <a:lumOff val="35000"/>
                  </a:srgbClr>
                </a:solidFill>
                <a:effectLst/>
                <a:uLnTx/>
                <a:uFillTx/>
                <a:latin typeface="Corbel" charset="0"/>
                <a:ea typeface="Corbel" charset="0"/>
                <a:cs typeface="Corbel" charset="0"/>
              </a:rPr>
              <a:t>ocalized</a:t>
            </a:r>
            <a:r>
              <a:rPr kumimoji="0" lang="en-US" sz="30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filtration and treatment systems remove pollution before dry weather runoff enters receiving waters</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000" b="1"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Reuse</a:t>
            </a:r>
            <a:r>
              <a:rPr kumimoji="0" lang="en-US" sz="3000" b="0" i="0" u="none" strike="noStrike" kern="1200" cap="none" spc="0" normalizeH="0" baseline="0" noProof="0" dirty="0">
                <a:ln>
                  <a:noFill/>
                </a:ln>
                <a:solidFill>
                  <a:srgbClr val="000000">
                    <a:lumMod val="65000"/>
                    <a:lumOff val="35000"/>
                  </a:srgbClr>
                </a:solidFill>
                <a:effectLst/>
                <a:uLnTx/>
                <a:uFillTx/>
                <a:latin typeface="Corbel" charset="0"/>
                <a:ea typeface="Corbel" charset="0"/>
                <a:cs typeface="Corbel" charset="0"/>
              </a:rPr>
              <a:t> – Captured dry weather runoff can be treated and reused as recycled water</a:t>
            </a:r>
          </a:p>
        </p:txBody>
      </p:sp>
      <p:pic>
        <p:nvPicPr>
          <p:cNvPr id="3" name="Picture 2" descr="A picture containing grass, outdoor, rock, stone&#10;&#10;Description automatically generated">
            <a:extLst>
              <a:ext uri="{FF2B5EF4-FFF2-40B4-BE49-F238E27FC236}">
                <a16:creationId xmlns:a16="http://schemas.microsoft.com/office/drawing/2014/main" id="{0E5B330E-505A-4606-B0BF-914D31336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262" y="1760014"/>
            <a:ext cx="5512340" cy="4134255"/>
          </a:xfrm>
          <a:prstGeom prst="rect">
            <a:avLst/>
          </a:prstGeom>
        </p:spPr>
      </p:pic>
    </p:spTree>
    <p:extLst>
      <p:ext uri="{BB962C8B-B14F-4D97-AF65-F5344CB8AC3E}">
        <p14:creationId xmlns:p14="http://schemas.microsoft.com/office/powerpoint/2010/main" val="19671672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b172be9-ce75-4853-89c5-29b6ecc8d039">
      <UserInfo>
        <DisplayName>Justin Finch</DisplayName>
        <AccountId>539</AccountId>
        <AccountType/>
      </UserInfo>
      <UserInfo>
        <DisplayName>Kelsey Coleman</DisplayName>
        <AccountId>1282</AccountId>
        <AccountType/>
      </UserInfo>
      <UserInfo>
        <DisplayName>Alison Véjar</DisplayName>
        <AccountId>2090</AccountId>
        <AccountType/>
      </UserInfo>
      <UserInfo>
        <DisplayName>Luis Genis</DisplayName>
        <AccountId>65</AccountId>
        <AccountType/>
      </UserInfo>
      <UserInfo>
        <DisplayName>Julie Schrock</DisplayName>
        <AccountId>1368</AccountId>
        <AccountType/>
      </UserInfo>
    </SharedWithUsers>
    <TaxCatchAll xmlns="cb172be9-ce75-4853-89c5-29b6ecc8d039" xsi:nil="true"/>
    <lcf76f155ced4ddcb4097134ff3c332f xmlns="79456ced-c124-43db-85a4-2ac45c797a5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F5C4843D1CE94CBE8C59886AB52461" ma:contentTypeVersion="17" ma:contentTypeDescription="Create a new document." ma:contentTypeScope="" ma:versionID="cc49fc0ab4c13cae39c4c8069161361f">
  <xsd:schema xmlns:xsd="http://www.w3.org/2001/XMLSchema" xmlns:xs="http://www.w3.org/2001/XMLSchema" xmlns:p="http://schemas.microsoft.com/office/2006/metadata/properties" xmlns:ns2="79456ced-c124-43db-85a4-2ac45c797a5a" xmlns:ns3="cb172be9-ce75-4853-89c5-29b6ecc8d039" targetNamespace="http://schemas.microsoft.com/office/2006/metadata/properties" ma:root="true" ma:fieldsID="f4d35cb947cc1e697d660dc3c7f24788" ns2:_="" ns3:_="">
    <xsd:import namespace="79456ced-c124-43db-85a4-2ac45c797a5a"/>
    <xsd:import namespace="cb172be9-ce75-4853-89c5-29b6ecc8d03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56ced-c124-43db-85a4-2ac45c797a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d712ac-0b54-495d-a2ac-d38bbecf2a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172be9-ce75-4853-89c5-29b6ecc8d0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5d3216-6668-4498-9cda-ed1e0ab3f0f8}" ma:internalName="TaxCatchAll" ma:showField="CatchAllData" ma:web="cb172be9-ce75-4853-89c5-29b6ecc8d0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93365A-1BF6-4D51-9825-D9ECE38EF078}">
  <ds:schemaRefs>
    <ds:schemaRef ds:uri="http://schemas.microsoft.com/office/2006/metadata/properties"/>
    <ds:schemaRef ds:uri="http://schemas.microsoft.com/office/infopath/2007/PartnerControls"/>
    <ds:schemaRef ds:uri="cb172be9-ce75-4853-89c5-29b6ecc8d039"/>
    <ds:schemaRef ds:uri="79456ced-c124-43db-85a4-2ac45c797a5a"/>
  </ds:schemaRefs>
</ds:datastoreItem>
</file>

<file path=customXml/itemProps2.xml><?xml version="1.0" encoding="utf-8"?>
<ds:datastoreItem xmlns:ds="http://schemas.openxmlformats.org/officeDocument/2006/customXml" ds:itemID="{114457FE-4E12-479E-B6F2-2630133C15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456ced-c124-43db-85a4-2ac45c797a5a"/>
    <ds:schemaRef ds:uri="cb172be9-ce75-4853-89c5-29b6ecc8d0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755C4A-A8FC-4737-9249-F7DA5716D8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369</TotalTime>
  <Words>1045</Words>
  <Application>Microsoft Office PowerPoint</Application>
  <PresentationFormat>Widescreen</PresentationFormat>
  <Paragraphs>131</Paragraphs>
  <Slides>21</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Corbel</vt:lpstr>
      <vt:lpstr>1_Office Theme</vt:lpstr>
      <vt:lpstr>2_Office Theme</vt:lpstr>
      <vt:lpstr>How HOAs can Protect Water Quality through Efficiency</vt:lpstr>
      <vt:lpstr>OC Stormwater Program (H2OC)</vt:lpstr>
      <vt:lpstr>Protecting Our Water Resources</vt:lpstr>
      <vt:lpstr>What is Runoff?</vt:lpstr>
      <vt:lpstr>What is the Storm Drain System?</vt:lpstr>
      <vt:lpstr>Common Pollutants in Runoff</vt:lpstr>
      <vt:lpstr>How do We Protect Water Quality?</vt:lpstr>
      <vt:lpstr>Community Based Efforts</vt:lpstr>
      <vt:lpstr>Runoff Relief</vt:lpstr>
      <vt:lpstr>The Results Are In…</vt:lpstr>
      <vt:lpstr>We’re All Making A Difference</vt:lpstr>
      <vt:lpstr>How can YOU be Part of the Solution?</vt:lpstr>
      <vt:lpstr>Where Does Our Water Go?</vt:lpstr>
      <vt:lpstr>Accept the Challenge</vt:lpstr>
      <vt:lpstr>Share Your Efforts</vt:lpstr>
      <vt:lpstr>Spread the Word</vt:lpstr>
      <vt:lpstr>Resources Available</vt:lpstr>
      <vt:lpstr>Set an example</vt:lpstr>
      <vt:lpstr>We’re Here to Help!</vt:lpstr>
      <vt:lpstr>New HOA Program Available</vt:lpstr>
      <vt:lpstr>Thank you!</vt:lpstr>
    </vt:vector>
  </TitlesOfParts>
  <Company>Moulton Niguel Water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Coleman</dc:creator>
  <cp:lastModifiedBy>Kelsey Coleman</cp:lastModifiedBy>
  <cp:revision>44</cp:revision>
  <dcterms:created xsi:type="dcterms:W3CDTF">2023-10-24T16:50:09Z</dcterms:created>
  <dcterms:modified xsi:type="dcterms:W3CDTF">2023-10-30T16:25:41Z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0x010100B1F5C4843D1CE94CBE8C59886AB52461</vt:lpwstr>
  </property>
</Properties>
</file>