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3"/>
  </p:sldMasterIdLst>
  <p:notesMasterIdLst>
    <p:notesMasterId r:id="rId27"/>
  </p:notesMasterIdLst>
  <p:sldIdLst>
    <p:sldId id="256" r:id="rId4"/>
    <p:sldId id="279" r:id="rId5"/>
    <p:sldId id="321" r:id="rId6"/>
    <p:sldId id="277" r:id="rId7"/>
    <p:sldId id="283" r:id="rId8"/>
    <p:sldId id="284" r:id="rId9"/>
    <p:sldId id="258" r:id="rId10"/>
    <p:sldId id="292" r:id="rId11"/>
    <p:sldId id="270" r:id="rId12"/>
    <p:sldId id="273" r:id="rId13"/>
    <p:sldId id="274" r:id="rId14"/>
    <p:sldId id="271" r:id="rId15"/>
    <p:sldId id="323" r:id="rId16"/>
    <p:sldId id="326" r:id="rId17"/>
    <p:sldId id="291" r:id="rId18"/>
    <p:sldId id="259" r:id="rId19"/>
    <p:sldId id="269" r:id="rId20"/>
    <p:sldId id="317" r:id="rId21"/>
    <p:sldId id="298" r:id="rId22"/>
    <p:sldId id="309" r:id="rId23"/>
    <p:sldId id="312" r:id="rId24"/>
    <p:sldId id="327" r:id="rId25"/>
    <p:sldId id="32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77E140-EE4F-8DDE-04D0-7583C7F28F74}" v="63" dt="2023-10-23T21:37:20.3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728"/>
  </p:normalViewPr>
  <p:slideViewPr>
    <p:cSldViewPr snapToGrid="0">
      <p:cViewPr varScale="1">
        <p:scale>
          <a:sx n="109" d="100"/>
          <a:sy n="109" d="100"/>
        </p:scale>
        <p:origin x="12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ey Stuvick" userId="S::lstuvick@mnwd.com::aa4b9504-944f-4f6b-a6bf-891a06876621" providerId="AD" clId="Web-{8177E140-EE4F-8DDE-04D0-7583C7F28F74}"/>
    <pc:docChg chg="modSld">
      <pc:chgData name="Lindsey Stuvick" userId="S::lstuvick@mnwd.com::aa4b9504-944f-4f6b-a6bf-891a06876621" providerId="AD" clId="Web-{8177E140-EE4F-8DDE-04D0-7583C7F28F74}" dt="2023-10-23T21:37:16.741" v="58" actId="20577"/>
      <pc:docMkLst>
        <pc:docMk/>
      </pc:docMkLst>
      <pc:sldChg chg="modSp">
        <pc:chgData name="Lindsey Stuvick" userId="S::lstuvick@mnwd.com::aa4b9504-944f-4f6b-a6bf-891a06876621" providerId="AD" clId="Web-{8177E140-EE4F-8DDE-04D0-7583C7F28F74}" dt="2023-10-23T21:36:47.631" v="57" actId="20577"/>
        <pc:sldMkLst>
          <pc:docMk/>
          <pc:sldMk cId="3038730726" sldId="256"/>
        </pc:sldMkLst>
        <pc:spChg chg="mod">
          <ac:chgData name="Lindsey Stuvick" userId="S::lstuvick@mnwd.com::aa4b9504-944f-4f6b-a6bf-891a06876621" providerId="AD" clId="Web-{8177E140-EE4F-8DDE-04D0-7583C7F28F74}" dt="2023-10-23T21:36:47.631" v="57" actId="20577"/>
          <ac:spMkLst>
            <pc:docMk/>
            <pc:sldMk cId="3038730726" sldId="256"/>
            <ac:spMk id="3" creationId="{E8A1A910-0744-39BF-EBF9-708081977512}"/>
          </ac:spMkLst>
        </pc:spChg>
      </pc:sldChg>
      <pc:sldChg chg="modSp">
        <pc:chgData name="Lindsey Stuvick" userId="S::lstuvick@mnwd.com::aa4b9504-944f-4f6b-a6bf-891a06876621" providerId="AD" clId="Web-{8177E140-EE4F-8DDE-04D0-7583C7F28F74}" dt="2023-10-23T21:35:54.286" v="46" actId="20577"/>
        <pc:sldMkLst>
          <pc:docMk/>
          <pc:sldMk cId="63649529" sldId="258"/>
        </pc:sldMkLst>
        <pc:spChg chg="mod">
          <ac:chgData name="Lindsey Stuvick" userId="S::lstuvick@mnwd.com::aa4b9504-944f-4f6b-a6bf-891a06876621" providerId="AD" clId="Web-{8177E140-EE4F-8DDE-04D0-7583C7F28F74}" dt="2023-10-23T21:35:54.286" v="46" actId="20577"/>
          <ac:spMkLst>
            <pc:docMk/>
            <pc:sldMk cId="63649529" sldId="258"/>
            <ac:spMk id="3" creationId="{73FC1D28-8F46-864D-9C1F-31965E77D557}"/>
          </ac:spMkLst>
        </pc:spChg>
      </pc:sldChg>
      <pc:sldChg chg="modSp">
        <pc:chgData name="Lindsey Stuvick" userId="S::lstuvick@mnwd.com::aa4b9504-944f-4f6b-a6bf-891a06876621" providerId="AD" clId="Web-{8177E140-EE4F-8DDE-04D0-7583C7F28F74}" dt="2023-10-23T21:33:30.970" v="20" actId="1076"/>
        <pc:sldMkLst>
          <pc:docMk/>
          <pc:sldMk cId="3411626835" sldId="259"/>
        </pc:sldMkLst>
        <pc:spChg chg="mod">
          <ac:chgData name="Lindsey Stuvick" userId="S::lstuvick@mnwd.com::aa4b9504-944f-4f6b-a6bf-891a06876621" providerId="AD" clId="Web-{8177E140-EE4F-8DDE-04D0-7583C7F28F74}" dt="2023-10-23T21:33:30.970" v="20" actId="1076"/>
          <ac:spMkLst>
            <pc:docMk/>
            <pc:sldMk cId="3411626835" sldId="259"/>
            <ac:spMk id="3" creationId="{67EA45CA-E0C4-0946-8A44-2519B9B3186B}"/>
          </ac:spMkLst>
        </pc:spChg>
        <pc:picChg chg="mod">
          <ac:chgData name="Lindsey Stuvick" userId="S::lstuvick@mnwd.com::aa4b9504-944f-4f6b-a6bf-891a06876621" providerId="AD" clId="Web-{8177E140-EE4F-8DDE-04D0-7583C7F28F74}" dt="2023-10-23T21:33:27.532" v="19" actId="1076"/>
          <ac:picMkLst>
            <pc:docMk/>
            <pc:sldMk cId="3411626835" sldId="259"/>
            <ac:picMk id="4" creationId="{BD8BBCE9-54C8-784D-82CD-A6ED43C18A4D}"/>
          </ac:picMkLst>
        </pc:picChg>
      </pc:sldChg>
      <pc:sldChg chg="modSp">
        <pc:chgData name="Lindsey Stuvick" userId="S::lstuvick@mnwd.com::aa4b9504-944f-4f6b-a6bf-891a06876621" providerId="AD" clId="Web-{8177E140-EE4F-8DDE-04D0-7583C7F28F74}" dt="2023-10-23T21:33:10.016" v="16" actId="20577"/>
        <pc:sldMkLst>
          <pc:docMk/>
          <pc:sldMk cId="837370433" sldId="269"/>
        </pc:sldMkLst>
        <pc:spChg chg="mod">
          <ac:chgData name="Lindsey Stuvick" userId="S::lstuvick@mnwd.com::aa4b9504-944f-4f6b-a6bf-891a06876621" providerId="AD" clId="Web-{8177E140-EE4F-8DDE-04D0-7583C7F28F74}" dt="2023-10-23T21:33:10.016" v="16" actId="20577"/>
          <ac:spMkLst>
            <pc:docMk/>
            <pc:sldMk cId="837370433" sldId="269"/>
            <ac:spMk id="3" creationId="{D6A4FB30-74E7-6D4C-98FE-FBAABCE5B399}"/>
          </ac:spMkLst>
        </pc:spChg>
      </pc:sldChg>
      <pc:sldChg chg="modSp">
        <pc:chgData name="Lindsey Stuvick" userId="S::lstuvick@mnwd.com::aa4b9504-944f-4f6b-a6bf-891a06876621" providerId="AD" clId="Web-{8177E140-EE4F-8DDE-04D0-7583C7F28F74}" dt="2023-10-23T21:35:30.066" v="43" actId="20577"/>
        <pc:sldMkLst>
          <pc:docMk/>
          <pc:sldMk cId="2881559030" sldId="270"/>
        </pc:sldMkLst>
        <pc:spChg chg="mod">
          <ac:chgData name="Lindsey Stuvick" userId="S::lstuvick@mnwd.com::aa4b9504-944f-4f6b-a6bf-891a06876621" providerId="AD" clId="Web-{8177E140-EE4F-8DDE-04D0-7583C7F28F74}" dt="2023-10-23T21:35:30.066" v="43" actId="20577"/>
          <ac:spMkLst>
            <pc:docMk/>
            <pc:sldMk cId="2881559030" sldId="270"/>
            <ac:spMk id="3" creationId="{6C0A9D60-A858-AC47-ABE6-B41FF54203F9}"/>
          </ac:spMkLst>
        </pc:spChg>
      </pc:sldChg>
      <pc:sldChg chg="modSp">
        <pc:chgData name="Lindsey Stuvick" userId="S::lstuvick@mnwd.com::aa4b9504-944f-4f6b-a6bf-891a06876621" providerId="AD" clId="Web-{8177E140-EE4F-8DDE-04D0-7583C7F28F74}" dt="2023-10-23T21:37:16.741" v="58" actId="20577"/>
        <pc:sldMkLst>
          <pc:docMk/>
          <pc:sldMk cId="1533210473" sldId="271"/>
        </pc:sldMkLst>
        <pc:spChg chg="mod">
          <ac:chgData name="Lindsey Stuvick" userId="S::lstuvick@mnwd.com::aa4b9504-944f-4f6b-a6bf-891a06876621" providerId="AD" clId="Web-{8177E140-EE4F-8DDE-04D0-7583C7F28F74}" dt="2023-10-23T21:37:16.741" v="58" actId="20577"/>
          <ac:spMkLst>
            <pc:docMk/>
            <pc:sldMk cId="1533210473" sldId="271"/>
            <ac:spMk id="3" creationId="{FA04631B-1BC6-1343-960E-71E869B34DEF}"/>
          </ac:spMkLst>
        </pc:spChg>
      </pc:sldChg>
      <pc:sldChg chg="modSp">
        <pc:chgData name="Lindsey Stuvick" userId="S::lstuvick@mnwd.com::aa4b9504-944f-4f6b-a6bf-891a06876621" providerId="AD" clId="Web-{8177E140-EE4F-8DDE-04D0-7583C7F28F74}" dt="2023-10-23T21:35:19.300" v="41" actId="1076"/>
        <pc:sldMkLst>
          <pc:docMk/>
          <pc:sldMk cId="1344764174" sldId="273"/>
        </pc:sldMkLst>
        <pc:spChg chg="mod">
          <ac:chgData name="Lindsey Stuvick" userId="S::lstuvick@mnwd.com::aa4b9504-944f-4f6b-a6bf-891a06876621" providerId="AD" clId="Web-{8177E140-EE4F-8DDE-04D0-7583C7F28F74}" dt="2023-10-23T21:35:19.300" v="41" actId="1076"/>
          <ac:spMkLst>
            <pc:docMk/>
            <pc:sldMk cId="1344764174" sldId="273"/>
            <ac:spMk id="3" creationId="{C4E1D42E-D2F8-B445-B392-E78C41C3022B}"/>
          </ac:spMkLst>
        </pc:spChg>
      </pc:sldChg>
      <pc:sldChg chg="modSp">
        <pc:chgData name="Lindsey Stuvick" userId="S::lstuvick@mnwd.com::aa4b9504-944f-4f6b-a6bf-891a06876621" providerId="AD" clId="Web-{8177E140-EE4F-8DDE-04D0-7583C7F28F74}" dt="2023-10-23T21:35:02.722" v="35" actId="1076"/>
        <pc:sldMkLst>
          <pc:docMk/>
          <pc:sldMk cId="34212165" sldId="274"/>
        </pc:sldMkLst>
        <pc:spChg chg="mod">
          <ac:chgData name="Lindsey Stuvick" userId="S::lstuvick@mnwd.com::aa4b9504-944f-4f6b-a6bf-891a06876621" providerId="AD" clId="Web-{8177E140-EE4F-8DDE-04D0-7583C7F28F74}" dt="2023-10-23T21:35:01.988" v="34" actId="20577"/>
          <ac:spMkLst>
            <pc:docMk/>
            <pc:sldMk cId="34212165" sldId="274"/>
            <ac:spMk id="3" creationId="{8598FA60-4413-2B48-BC33-59ADE6EA044C}"/>
          </ac:spMkLst>
        </pc:spChg>
        <pc:picChg chg="mod">
          <ac:chgData name="Lindsey Stuvick" userId="S::lstuvick@mnwd.com::aa4b9504-944f-4f6b-a6bf-891a06876621" providerId="AD" clId="Web-{8177E140-EE4F-8DDE-04D0-7583C7F28F74}" dt="2023-10-23T21:35:02.722" v="35" actId="1076"/>
          <ac:picMkLst>
            <pc:docMk/>
            <pc:sldMk cId="34212165" sldId="274"/>
            <ac:picMk id="4" creationId="{FD01D406-1244-7649-8EBA-C419F7458B92}"/>
          </ac:picMkLst>
        </pc:picChg>
      </pc:sldChg>
      <pc:sldChg chg="modSp">
        <pc:chgData name="Lindsey Stuvick" userId="S::lstuvick@mnwd.com::aa4b9504-944f-4f6b-a6bf-891a06876621" providerId="AD" clId="Web-{8177E140-EE4F-8DDE-04D0-7583C7F28F74}" dt="2023-10-23T21:36:38.240" v="56" actId="14100"/>
        <pc:sldMkLst>
          <pc:docMk/>
          <pc:sldMk cId="616158556" sldId="279"/>
        </pc:sldMkLst>
        <pc:spChg chg="mod">
          <ac:chgData name="Lindsey Stuvick" userId="S::lstuvick@mnwd.com::aa4b9504-944f-4f6b-a6bf-891a06876621" providerId="AD" clId="Web-{8177E140-EE4F-8DDE-04D0-7583C7F28F74}" dt="2023-10-23T21:36:38.240" v="56" actId="14100"/>
          <ac:spMkLst>
            <pc:docMk/>
            <pc:sldMk cId="616158556" sldId="279"/>
            <ac:spMk id="3" creationId="{F200A1DF-9EB3-D478-D3E0-1EB22193BB47}"/>
          </ac:spMkLst>
        </pc:spChg>
      </pc:sldChg>
      <pc:sldChg chg="modSp">
        <pc:chgData name="Lindsey Stuvick" userId="S::lstuvick@mnwd.com::aa4b9504-944f-4f6b-a6bf-891a06876621" providerId="AD" clId="Web-{8177E140-EE4F-8DDE-04D0-7583C7F28F74}" dt="2023-10-23T21:36:15.114" v="51" actId="20577"/>
        <pc:sldMkLst>
          <pc:docMk/>
          <pc:sldMk cId="2843244659" sldId="283"/>
        </pc:sldMkLst>
        <pc:spChg chg="mod">
          <ac:chgData name="Lindsey Stuvick" userId="S::lstuvick@mnwd.com::aa4b9504-944f-4f6b-a6bf-891a06876621" providerId="AD" clId="Web-{8177E140-EE4F-8DDE-04D0-7583C7F28F74}" dt="2023-10-23T21:36:15.114" v="51" actId="20577"/>
          <ac:spMkLst>
            <pc:docMk/>
            <pc:sldMk cId="2843244659" sldId="283"/>
            <ac:spMk id="3" creationId="{17534C73-A80C-02D9-9C20-57EBF5E86E3D}"/>
          </ac:spMkLst>
        </pc:spChg>
      </pc:sldChg>
      <pc:sldChg chg="modSp">
        <pc:chgData name="Lindsey Stuvick" userId="S::lstuvick@mnwd.com::aa4b9504-944f-4f6b-a6bf-891a06876621" providerId="AD" clId="Web-{8177E140-EE4F-8DDE-04D0-7583C7F28F74}" dt="2023-10-23T21:36:02.802" v="49" actId="20577"/>
        <pc:sldMkLst>
          <pc:docMk/>
          <pc:sldMk cId="2482709984" sldId="284"/>
        </pc:sldMkLst>
        <pc:spChg chg="mod">
          <ac:chgData name="Lindsey Stuvick" userId="S::lstuvick@mnwd.com::aa4b9504-944f-4f6b-a6bf-891a06876621" providerId="AD" clId="Web-{8177E140-EE4F-8DDE-04D0-7583C7F28F74}" dt="2023-10-23T21:36:02.802" v="49" actId="20577"/>
          <ac:spMkLst>
            <pc:docMk/>
            <pc:sldMk cId="2482709984" sldId="284"/>
            <ac:spMk id="3" creationId="{1AD37A9C-C476-9297-C8FE-FA32DF894193}"/>
          </ac:spMkLst>
        </pc:spChg>
      </pc:sldChg>
      <pc:sldChg chg="modSp">
        <pc:chgData name="Lindsey Stuvick" userId="S::lstuvick@mnwd.com::aa4b9504-944f-4f6b-a6bf-891a06876621" providerId="AD" clId="Web-{8177E140-EE4F-8DDE-04D0-7583C7F28F74}" dt="2023-10-23T21:33:47.532" v="24" actId="1076"/>
        <pc:sldMkLst>
          <pc:docMk/>
          <pc:sldMk cId="2588197449" sldId="291"/>
        </pc:sldMkLst>
        <pc:spChg chg="mod">
          <ac:chgData name="Lindsey Stuvick" userId="S::lstuvick@mnwd.com::aa4b9504-944f-4f6b-a6bf-891a06876621" providerId="AD" clId="Web-{8177E140-EE4F-8DDE-04D0-7583C7F28F74}" dt="2023-10-23T21:33:44.861" v="23" actId="20577"/>
          <ac:spMkLst>
            <pc:docMk/>
            <pc:sldMk cId="2588197449" sldId="291"/>
            <ac:spMk id="3" creationId="{28134EF3-5C1C-AA4C-8BCA-E4F84303D618}"/>
          </ac:spMkLst>
        </pc:spChg>
        <pc:picChg chg="mod">
          <ac:chgData name="Lindsey Stuvick" userId="S::lstuvick@mnwd.com::aa4b9504-944f-4f6b-a6bf-891a06876621" providerId="AD" clId="Web-{8177E140-EE4F-8DDE-04D0-7583C7F28F74}" dt="2023-10-23T21:33:47.532" v="24" actId="1076"/>
          <ac:picMkLst>
            <pc:docMk/>
            <pc:sldMk cId="2588197449" sldId="291"/>
            <ac:picMk id="4" creationId="{35F2CE57-1E8A-9242-963C-2644C42EE372}"/>
          </ac:picMkLst>
        </pc:picChg>
      </pc:sldChg>
      <pc:sldChg chg="modSp">
        <pc:chgData name="Lindsey Stuvick" userId="S::lstuvick@mnwd.com::aa4b9504-944f-4f6b-a6bf-891a06876621" providerId="AD" clId="Web-{8177E140-EE4F-8DDE-04D0-7583C7F28F74}" dt="2023-10-23T21:35:48.020" v="45" actId="20577"/>
        <pc:sldMkLst>
          <pc:docMk/>
          <pc:sldMk cId="2129376689" sldId="292"/>
        </pc:sldMkLst>
        <pc:spChg chg="mod">
          <ac:chgData name="Lindsey Stuvick" userId="S::lstuvick@mnwd.com::aa4b9504-944f-4f6b-a6bf-891a06876621" providerId="AD" clId="Web-{8177E140-EE4F-8DDE-04D0-7583C7F28F74}" dt="2023-10-23T21:35:48.020" v="45" actId="20577"/>
          <ac:spMkLst>
            <pc:docMk/>
            <pc:sldMk cId="2129376689" sldId="292"/>
            <ac:spMk id="3" creationId="{D34788DA-7513-D043-93E0-F6BE150DA35D}"/>
          </ac:spMkLst>
        </pc:spChg>
      </pc:sldChg>
      <pc:sldChg chg="modSp">
        <pc:chgData name="Lindsey Stuvick" userId="S::lstuvick@mnwd.com::aa4b9504-944f-4f6b-a6bf-891a06876621" providerId="AD" clId="Web-{8177E140-EE4F-8DDE-04D0-7583C7F28F74}" dt="2023-10-23T21:31:18.482" v="14" actId="1076"/>
        <pc:sldMkLst>
          <pc:docMk/>
          <pc:sldMk cId="1715857918" sldId="298"/>
        </pc:sldMkLst>
        <pc:spChg chg="mod">
          <ac:chgData name="Lindsey Stuvick" userId="S::lstuvick@mnwd.com::aa4b9504-944f-4f6b-a6bf-891a06876621" providerId="AD" clId="Web-{8177E140-EE4F-8DDE-04D0-7583C7F28F74}" dt="2023-10-23T21:31:14.529" v="13" actId="20577"/>
          <ac:spMkLst>
            <pc:docMk/>
            <pc:sldMk cId="1715857918" sldId="298"/>
            <ac:spMk id="3" creationId="{3ADFF90E-53CD-DA4E-96E0-EE486A89A80A}"/>
          </ac:spMkLst>
        </pc:spChg>
        <pc:picChg chg="mod">
          <ac:chgData name="Lindsey Stuvick" userId="S::lstuvick@mnwd.com::aa4b9504-944f-4f6b-a6bf-891a06876621" providerId="AD" clId="Web-{8177E140-EE4F-8DDE-04D0-7583C7F28F74}" dt="2023-10-23T21:31:18.482" v="14" actId="1076"/>
          <ac:picMkLst>
            <pc:docMk/>
            <pc:sldMk cId="1715857918" sldId="298"/>
            <ac:picMk id="4" creationId="{FE0887AC-6DD9-4B46-BE4C-67751222D6B3}"/>
          </ac:picMkLst>
        </pc:picChg>
      </pc:sldChg>
      <pc:sldChg chg="modSp">
        <pc:chgData name="Lindsey Stuvick" userId="S::lstuvick@mnwd.com::aa4b9504-944f-4f6b-a6bf-891a06876621" providerId="AD" clId="Web-{8177E140-EE4F-8DDE-04D0-7583C7F28F74}" dt="2023-10-23T21:31:05.169" v="10" actId="20577"/>
        <pc:sldMkLst>
          <pc:docMk/>
          <pc:sldMk cId="3939772258" sldId="309"/>
        </pc:sldMkLst>
        <pc:spChg chg="mod">
          <ac:chgData name="Lindsey Stuvick" userId="S::lstuvick@mnwd.com::aa4b9504-944f-4f6b-a6bf-891a06876621" providerId="AD" clId="Web-{8177E140-EE4F-8DDE-04D0-7583C7F28F74}" dt="2023-10-23T21:31:05.169" v="10" actId="20577"/>
          <ac:spMkLst>
            <pc:docMk/>
            <pc:sldMk cId="3939772258" sldId="309"/>
            <ac:spMk id="4" creationId="{95AA4357-0F89-8A51-B581-039B009DB92F}"/>
          </ac:spMkLst>
        </pc:spChg>
      </pc:sldChg>
      <pc:sldChg chg="modSp">
        <pc:chgData name="Lindsey Stuvick" userId="S::lstuvick@mnwd.com::aa4b9504-944f-4f6b-a6bf-891a06876621" providerId="AD" clId="Web-{8177E140-EE4F-8DDE-04D0-7583C7F28F74}" dt="2023-10-23T21:30:45.122" v="4" actId="20577"/>
        <pc:sldMkLst>
          <pc:docMk/>
          <pc:sldMk cId="1073921347" sldId="312"/>
        </pc:sldMkLst>
        <pc:spChg chg="mod">
          <ac:chgData name="Lindsey Stuvick" userId="S::lstuvick@mnwd.com::aa4b9504-944f-4f6b-a6bf-891a06876621" providerId="AD" clId="Web-{8177E140-EE4F-8DDE-04D0-7583C7F28F74}" dt="2023-10-23T21:30:45.122" v="4" actId="20577"/>
          <ac:spMkLst>
            <pc:docMk/>
            <pc:sldMk cId="1073921347" sldId="312"/>
            <ac:spMk id="3" creationId="{B67F9063-B47C-E443-83F7-EA5DEF128593}"/>
          </ac:spMkLst>
        </pc:spChg>
      </pc:sldChg>
      <pc:sldChg chg="modSp">
        <pc:chgData name="Lindsey Stuvick" userId="S::lstuvick@mnwd.com::aa4b9504-944f-4f6b-a6bf-891a06876621" providerId="AD" clId="Web-{8177E140-EE4F-8DDE-04D0-7583C7F28F74}" dt="2023-10-23T21:36:23.708" v="52" actId="20577"/>
        <pc:sldMkLst>
          <pc:docMk/>
          <pc:sldMk cId="971364829" sldId="321"/>
        </pc:sldMkLst>
        <pc:spChg chg="mod">
          <ac:chgData name="Lindsey Stuvick" userId="S::lstuvick@mnwd.com::aa4b9504-944f-4f6b-a6bf-891a06876621" providerId="AD" clId="Web-{8177E140-EE4F-8DDE-04D0-7583C7F28F74}" dt="2023-10-23T21:36:23.708" v="52" actId="20577"/>
          <ac:spMkLst>
            <pc:docMk/>
            <pc:sldMk cId="971364829" sldId="321"/>
            <ac:spMk id="3" creationId="{C4341BB8-3A1A-C380-DE69-9A89089D1EB8}"/>
          </ac:spMkLst>
        </pc:spChg>
      </pc:sldChg>
      <pc:sldChg chg="modSp">
        <pc:chgData name="Lindsey Stuvick" userId="S::lstuvick@mnwd.com::aa4b9504-944f-4f6b-a6bf-891a06876621" providerId="AD" clId="Web-{8177E140-EE4F-8DDE-04D0-7583C7F28F74}" dt="2023-10-23T21:34:36.924" v="30" actId="20577"/>
        <pc:sldMkLst>
          <pc:docMk/>
          <pc:sldMk cId="3371173675" sldId="323"/>
        </pc:sldMkLst>
        <pc:spChg chg="mod">
          <ac:chgData name="Lindsey Stuvick" userId="S::lstuvick@mnwd.com::aa4b9504-944f-4f6b-a6bf-891a06876621" providerId="AD" clId="Web-{8177E140-EE4F-8DDE-04D0-7583C7F28F74}" dt="2023-10-23T21:34:36.924" v="30" actId="20577"/>
          <ac:spMkLst>
            <pc:docMk/>
            <pc:sldMk cId="3371173675" sldId="323"/>
            <ac:spMk id="3" creationId="{7C8737AE-9623-1460-7831-D93CF731B1EA}"/>
          </ac:spMkLst>
        </pc:spChg>
      </pc:sldChg>
      <pc:sldChg chg="modSp">
        <pc:chgData name="Lindsey Stuvick" userId="S::lstuvick@mnwd.com::aa4b9504-944f-4f6b-a6bf-891a06876621" providerId="AD" clId="Web-{8177E140-EE4F-8DDE-04D0-7583C7F28F74}" dt="2023-10-23T21:34:42.221" v="31" actId="20577"/>
        <pc:sldMkLst>
          <pc:docMk/>
          <pc:sldMk cId="2189198251" sldId="326"/>
        </pc:sldMkLst>
        <pc:spChg chg="mod">
          <ac:chgData name="Lindsey Stuvick" userId="S::lstuvick@mnwd.com::aa4b9504-944f-4f6b-a6bf-891a06876621" providerId="AD" clId="Web-{8177E140-EE4F-8DDE-04D0-7583C7F28F74}" dt="2023-10-23T21:34:42.221" v="31" actId="20577"/>
          <ac:spMkLst>
            <pc:docMk/>
            <pc:sldMk cId="2189198251" sldId="326"/>
            <ac:spMk id="3" creationId="{A245236D-4A41-09D0-5367-E1F509BC3A70}"/>
          </ac:spMkLst>
        </pc:spChg>
      </pc:sldChg>
      <pc:sldChg chg="modSp">
        <pc:chgData name="Lindsey Stuvick" userId="S::lstuvick@mnwd.com::aa4b9504-944f-4f6b-a6bf-891a06876621" providerId="AD" clId="Web-{8177E140-EE4F-8DDE-04D0-7583C7F28F74}" dt="2023-10-23T21:30:28.605" v="1" actId="20577"/>
        <pc:sldMkLst>
          <pc:docMk/>
          <pc:sldMk cId="223521818" sldId="327"/>
        </pc:sldMkLst>
        <pc:spChg chg="mod">
          <ac:chgData name="Lindsey Stuvick" userId="S::lstuvick@mnwd.com::aa4b9504-944f-4f6b-a6bf-891a06876621" providerId="AD" clId="Web-{8177E140-EE4F-8DDE-04D0-7583C7F28F74}" dt="2023-10-23T21:30:28.605" v="1" actId="20577"/>
          <ac:spMkLst>
            <pc:docMk/>
            <pc:sldMk cId="223521818" sldId="327"/>
            <ac:spMk id="3" creationId="{524C49B7-0E5E-18A4-3817-195BB9CE3E4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8517B-3748-9645-92D7-6655628A89ED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BD9AD-6DB7-8044-B22E-9D2F9A213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66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163D6-49CE-7A41-AB36-49E68BE28CC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03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2.ipm.ucanr.edu/What-is-IP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EA1F6-E864-95A2-D0C9-12C5523C4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1294" y="748145"/>
            <a:ext cx="9000506" cy="3284519"/>
          </a:xfrm>
        </p:spPr>
        <p:txBody>
          <a:bodyPr>
            <a:normAutofit/>
          </a:bodyPr>
          <a:lstStyle/>
          <a:p>
            <a:r>
              <a:rPr lang="en-US" dirty="0"/>
              <a:t>Integrated Pest Management</a:t>
            </a:r>
            <a:br>
              <a:rPr lang="en-US" dirty="0"/>
            </a:br>
            <a:r>
              <a:rPr lang="en-US" dirty="0"/>
              <a:t>Experience with Biological Control in OC 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A1A910-0744-39BF-EBF9-7080819775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Calibri"/>
                <a:ea typeface="Calibri"/>
                <a:cs typeface="Calibri"/>
              </a:rPr>
              <a:t>Presented by </a:t>
            </a:r>
            <a:r>
              <a:rPr lang="en-US" b="1" dirty="0">
                <a:latin typeface="Calibri"/>
                <a:ea typeface="Calibri"/>
                <a:cs typeface="Calibri"/>
              </a:rPr>
              <a:t>Christian Galindo </a:t>
            </a:r>
          </a:p>
          <a:p>
            <a:r>
              <a:rPr lang="en-US" dirty="0">
                <a:latin typeface="Calibri"/>
                <a:ea typeface="Calibri"/>
                <a:cs typeface="Calibri"/>
              </a:rPr>
              <a:t>Saddleback College Adjunct Faculty </a:t>
            </a:r>
          </a:p>
          <a:p>
            <a:r>
              <a:rPr lang="en-US" dirty="0">
                <a:latin typeface="Calibri"/>
                <a:ea typeface="Calibri"/>
                <a:cs typeface="Calibri"/>
              </a:rPr>
              <a:t> VPGM at BrightView Landscape Services OC</a:t>
            </a:r>
          </a:p>
        </p:txBody>
      </p:sp>
    </p:spTree>
    <p:extLst>
      <p:ext uri="{BB962C8B-B14F-4D97-AF65-F5344CB8AC3E}">
        <p14:creationId xmlns:p14="http://schemas.microsoft.com/office/powerpoint/2010/main" val="3038730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E1C37-9BB7-4F47-9D8F-5D72F1E77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Control Practices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D42E-D2F8-B445-B392-E78C41C30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7326" y="2517092"/>
            <a:ext cx="8697347" cy="310198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 dirty="0">
                <a:latin typeface="Calibri"/>
                <a:ea typeface="Calibri"/>
                <a:cs typeface="Calibri"/>
              </a:rPr>
              <a:t>Modifications of planting and maintenance that reduce pest problems.  </a:t>
            </a:r>
          </a:p>
          <a:p>
            <a:pPr lvl="1"/>
            <a:r>
              <a:rPr lang="en-US" sz="2200" dirty="0">
                <a:latin typeface="Calibri"/>
                <a:ea typeface="Calibri"/>
                <a:cs typeface="Calibri"/>
              </a:rPr>
              <a:t>Good design (hydro-zones), proper system installation and management. </a:t>
            </a:r>
          </a:p>
          <a:p>
            <a:pPr lvl="1"/>
            <a:r>
              <a:rPr lang="en-US" sz="2200" dirty="0">
                <a:latin typeface="Calibri"/>
                <a:ea typeface="Calibri"/>
                <a:cs typeface="Calibri"/>
              </a:rPr>
              <a:t>Plant selection (choosing plants resistant or with pest tolerance)</a:t>
            </a:r>
          </a:p>
          <a:p>
            <a:pPr lvl="1"/>
            <a:r>
              <a:rPr lang="en-US" sz="2200" dirty="0">
                <a:latin typeface="Calibri"/>
                <a:ea typeface="Calibri"/>
                <a:cs typeface="Calibri"/>
              </a:rPr>
              <a:t>Good maintenance practices </a:t>
            </a:r>
          </a:p>
          <a:p>
            <a:pPr lvl="1"/>
            <a:r>
              <a:rPr lang="en-US" sz="2200" dirty="0">
                <a:latin typeface="Calibri"/>
                <a:ea typeface="Calibri"/>
                <a:cs typeface="Calibri"/>
              </a:rPr>
              <a:t>Eliminating host plants and vectors</a:t>
            </a:r>
          </a:p>
          <a:p>
            <a:pPr lvl="1"/>
            <a:r>
              <a:rPr lang="en-US" sz="2200" dirty="0">
                <a:latin typeface="Calibri"/>
                <a:ea typeface="Calibri"/>
                <a:cs typeface="Calibri"/>
              </a:rPr>
              <a:t>Sanitation </a:t>
            </a:r>
          </a:p>
          <a:p>
            <a:pPr lvl="1"/>
            <a:r>
              <a:rPr lang="en-US" sz="2200" dirty="0">
                <a:latin typeface="Calibri"/>
                <a:ea typeface="Calibri"/>
                <a:cs typeface="Calibri"/>
              </a:rPr>
              <a:t>Mulch</a:t>
            </a:r>
          </a:p>
          <a:p>
            <a:pPr lvl="1"/>
            <a:r>
              <a:rPr lang="en-US" sz="2200" dirty="0">
                <a:latin typeface="Calibri"/>
                <a:ea typeface="Calibri"/>
                <a:cs typeface="Calibri"/>
              </a:rPr>
              <a:t>Soil conditioning to improve soil structure. 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764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912EC-1F21-5B45-8FA0-5BCF9E79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and Physical Control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8FA60-4413-2B48-BC33-59ADE6EA0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Calibri"/>
                <a:ea typeface="Calibri"/>
                <a:cs typeface="Calibri"/>
              </a:rPr>
              <a:t>Uses labor, materials (not pesticides) and machinery to reduce pest abundance.   </a:t>
            </a:r>
          </a:p>
          <a:p>
            <a:pPr lvl="1"/>
            <a:r>
              <a:rPr lang="en-US" sz="2200" dirty="0">
                <a:latin typeface="Calibri"/>
                <a:ea typeface="Calibri"/>
                <a:cs typeface="Calibri"/>
              </a:rPr>
              <a:t>Weed removal with string trimmer, hoe, or hand pull. </a:t>
            </a:r>
          </a:p>
          <a:p>
            <a:pPr lvl="1"/>
            <a:r>
              <a:rPr lang="en-US" sz="2200" dirty="0">
                <a:latin typeface="Calibri"/>
                <a:ea typeface="Calibri"/>
                <a:cs typeface="Calibri"/>
              </a:rPr>
              <a:t>Sticky traps for insects</a:t>
            </a:r>
          </a:p>
          <a:p>
            <a:pPr lvl="1"/>
            <a:r>
              <a:rPr lang="en-US" sz="2200" dirty="0">
                <a:latin typeface="Calibri"/>
                <a:ea typeface="Calibri"/>
                <a:cs typeface="Calibri"/>
              </a:rPr>
              <a:t>Barriers or cages </a:t>
            </a:r>
          </a:p>
          <a:p>
            <a:pPr lvl="1"/>
            <a:r>
              <a:rPr lang="en-US" sz="2200" dirty="0">
                <a:latin typeface="Calibri"/>
                <a:ea typeface="Calibri"/>
                <a:cs typeface="Calibri"/>
              </a:rPr>
              <a:t>Removal or raking of infected foliage. 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01D406-1244-7649-8EBA-C419F7458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110" y="3210157"/>
            <a:ext cx="2045959" cy="3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11A9A-DB47-6942-8D64-A978541E0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Control</a:t>
            </a:r>
            <a:br>
              <a:rPr lang="en-US" dirty="0"/>
            </a:br>
            <a:r>
              <a:rPr lang="en-US" dirty="0"/>
              <a:t>the LAST 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4631B-1BC6-1343-960E-71E869B34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Calibri"/>
                <a:ea typeface="Calibri"/>
                <a:cs typeface="Calibri"/>
              </a:rPr>
              <a:t>Pesticides should be the last option. When nothing else works and your crop/landscape is at risk.  Choose a product that best controls your target pest, with minimal impact on other non-target organisms and environment. </a:t>
            </a:r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FCDF80-7BCE-8C4D-B701-9B5960100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0546" y="323054"/>
            <a:ext cx="2682903" cy="207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10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A4458-0570-CF8C-9F74-D43054723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Experiences with natural enemies in Orange County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737AE-9623-1460-7831-D93CF731B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Calibri"/>
                <a:ea typeface="Calibri"/>
                <a:cs typeface="Calibri"/>
              </a:rPr>
              <a:t>Pests migrate easily.  What your neighbor does impacts the results of what you do.   You can’t win in isolation! </a:t>
            </a:r>
          </a:p>
          <a:p>
            <a:r>
              <a:rPr lang="en-US" sz="2400" dirty="0">
                <a:latin typeface="Calibri"/>
                <a:ea typeface="Calibri"/>
                <a:cs typeface="Calibri"/>
              </a:rPr>
              <a:t>The more people working in IPM the better the ecosystem will be.  </a:t>
            </a:r>
          </a:p>
          <a:p>
            <a:r>
              <a:rPr lang="en-US" sz="2400" dirty="0">
                <a:latin typeface="Calibri"/>
                <a:ea typeface="Calibri"/>
                <a:cs typeface="Calibri"/>
              </a:rPr>
              <a:t>I have noticed communities/cities that use less pesticides tend to build their environment’s immunity,  as well as healthy natural enemy populations. </a:t>
            </a:r>
            <a:r>
              <a:rPr lang="en-US" sz="2400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173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14E4D-06EA-8480-6130-086EFCF34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 them in Account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5236D-4A41-09D0-5367-E1F509BC3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alibri"/>
                <a:ea typeface="Calibri"/>
                <a:cs typeface="Calibri"/>
              </a:rPr>
              <a:t>Don’t scout for pests only,  scout for natural enemies.  Let them be part of the equation. </a:t>
            </a:r>
          </a:p>
          <a:p>
            <a:pPr marL="0" indent="0">
              <a:buNone/>
            </a:pPr>
            <a:r>
              <a:rPr lang="en-US" sz="2400" dirty="0">
                <a:latin typeface="Calibri"/>
                <a:ea typeface="Calibri"/>
                <a:cs typeface="Calibri"/>
              </a:rPr>
              <a:t>If you don’t, they won’t thrive. </a:t>
            </a:r>
          </a:p>
          <a:p>
            <a:pPr marL="0" indent="0">
              <a:buNone/>
            </a:pPr>
            <a:r>
              <a:rPr lang="en-US" sz="2400" dirty="0">
                <a:latin typeface="Calibri"/>
                <a:ea typeface="Calibri"/>
                <a:cs typeface="Calibri"/>
              </a:rPr>
              <a:t>Can you let them do their job?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A60F40-3B19-17E0-10A0-663406510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4" y="3960961"/>
            <a:ext cx="2452393" cy="256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98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E60B0-BFDA-1148-8EDD-31F30A247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with Natural Enemies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34EF3-5C1C-AA4C-8BCA-E4F84303D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200" b="1" dirty="0">
                <a:latin typeface="Calibri"/>
                <a:ea typeface="Calibri"/>
                <a:cs typeface="Calibri"/>
              </a:rPr>
              <a:t>Focus on developing a landscape that helps nature take control</a:t>
            </a:r>
            <a:r>
              <a:rPr lang="en-US" sz="2200" dirty="0">
                <a:latin typeface="Calibri"/>
                <a:ea typeface="Calibri"/>
                <a:cs typeface="Calibri"/>
              </a:rPr>
              <a:t>.  If they are not abundant you can help by adding to the natural populations.  </a:t>
            </a:r>
            <a:r>
              <a:rPr lang="en-US" sz="2200" b="1" dirty="0">
                <a:latin typeface="Calibri"/>
                <a:ea typeface="Calibri"/>
                <a:cs typeface="Calibri"/>
              </a:rPr>
              <a:t>Many are available for purchase and release. </a:t>
            </a:r>
          </a:p>
          <a:p>
            <a:r>
              <a:rPr lang="en-US" sz="2200" dirty="0">
                <a:latin typeface="Calibri"/>
                <a:ea typeface="Calibri"/>
                <a:cs typeface="Calibri"/>
              </a:rPr>
              <a:t>Natural enemies reduce pest reproductive potential.  </a:t>
            </a:r>
          </a:p>
          <a:p>
            <a:r>
              <a:rPr lang="en-US" sz="2200" dirty="0">
                <a:latin typeface="Calibri"/>
                <a:ea typeface="Calibri"/>
                <a:cs typeface="Calibri"/>
              </a:rPr>
              <a:t>They host or prey on the organism, promoting their own population at the expense of the population they feed on. </a:t>
            </a:r>
          </a:p>
          <a:p>
            <a:pPr marL="0" indent="0">
              <a:buNone/>
            </a:pPr>
            <a:endParaRPr lang="en-US" sz="2200" dirty="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200" b="1" dirty="0">
                <a:latin typeface="Calibri"/>
                <a:ea typeface="Calibri"/>
                <a:cs typeface="Calibri"/>
              </a:rPr>
              <a:t>Know your pests and select natural enemies that will help.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F2CE57-1E8A-9242-963C-2644C42EE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1524" y="5030084"/>
            <a:ext cx="2594389" cy="172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97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A3579-77D5-D644-8280-18C2A2122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with Natural Enemies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A45CA-E0C4-0946-8A44-2519B9B31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492901"/>
            <a:ext cx="7729728" cy="3101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latin typeface="Calibri"/>
                <a:ea typeface="Calibri"/>
                <a:cs typeface="Calibri"/>
              </a:rPr>
              <a:t>Understand natural enemies so that they can be manipulated to your advantage.  </a:t>
            </a:r>
            <a:r>
              <a:rPr lang="en-US" sz="2200" b="1" dirty="0">
                <a:latin typeface="Calibri"/>
                <a:ea typeface="Calibri"/>
                <a:cs typeface="Calibri"/>
              </a:rPr>
              <a:t>Know what they feed on, when and how do they move?</a:t>
            </a:r>
            <a:r>
              <a:rPr lang="en-US" sz="2200" dirty="0">
                <a:latin typeface="Calibri"/>
                <a:ea typeface="Calibri"/>
                <a:cs typeface="Calibri"/>
              </a:rPr>
              <a:t> </a:t>
            </a:r>
          </a:p>
          <a:p>
            <a:r>
              <a:rPr lang="en-US" sz="2200" dirty="0">
                <a:latin typeface="Calibri"/>
                <a:ea typeface="Calibri"/>
                <a:cs typeface="Calibri"/>
              </a:rPr>
              <a:t>Chemical control may affect populations of beneficial organisms.  </a:t>
            </a:r>
          </a:p>
          <a:p>
            <a:r>
              <a:rPr lang="en-US" sz="2200" dirty="0">
                <a:latin typeface="Calibri"/>
                <a:ea typeface="Calibri"/>
                <a:cs typeface="Calibri"/>
              </a:rPr>
              <a:t>It takes time to build Natural Enemy populations.   Protect them.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8BBCE9-54C8-784D-82CD-A6ED43C18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992" y="4958589"/>
            <a:ext cx="44323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26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022D6-517C-004F-A20C-3D44685C4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Agents of Biological Control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4FB30-74E7-6D4C-98FE-FBAABCE5B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latin typeface="Calibri"/>
                <a:ea typeface="Calibri"/>
                <a:cs typeface="Calibri"/>
              </a:rPr>
              <a:t>Parasites </a:t>
            </a:r>
          </a:p>
          <a:p>
            <a:r>
              <a:rPr lang="en-US" sz="2200" dirty="0">
                <a:latin typeface="Calibri"/>
                <a:ea typeface="Calibri"/>
                <a:cs typeface="Calibri"/>
              </a:rPr>
              <a:t>Parasitoids </a:t>
            </a:r>
          </a:p>
          <a:p>
            <a:r>
              <a:rPr lang="en-US" sz="2200" dirty="0">
                <a:latin typeface="Calibri"/>
                <a:ea typeface="Calibri"/>
                <a:cs typeface="Calibri"/>
              </a:rPr>
              <a:t>Non beneficial parasites or Hyper-parasites </a:t>
            </a:r>
          </a:p>
          <a:p>
            <a:r>
              <a:rPr lang="en-US" sz="2200" dirty="0">
                <a:latin typeface="Calibri"/>
                <a:ea typeface="Calibri"/>
                <a:cs typeface="Calibri"/>
              </a:rPr>
              <a:t>Predators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805520-A860-60E1-8894-BEEB4DFF8D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67" r="24902" b="-1"/>
          <a:stretch/>
        </p:blipFill>
        <p:spPr>
          <a:xfrm>
            <a:off x="8946292" y="2638044"/>
            <a:ext cx="2553729" cy="376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70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89579-0675-BB67-E12B-2B907E4D7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 Grub Control with  Beneficial Nematodes</a:t>
            </a:r>
          </a:p>
        </p:txBody>
      </p:sp>
      <p:pic>
        <p:nvPicPr>
          <p:cNvPr id="1026" name="Picture 2" descr="Healthy and infected larvae">
            <a:extLst>
              <a:ext uri="{FF2B5EF4-FFF2-40B4-BE49-F238E27FC236}">
                <a16:creationId xmlns:a16="http://schemas.microsoft.com/office/drawing/2014/main" id="{972A2284-CF30-0345-73BB-4E58E03EAE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894" y="2282031"/>
            <a:ext cx="3657600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686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9FCEB-F11D-0C45-8BEA-335D0AB34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Parasitoids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FF90E-53CD-DA4E-96E0-EE486A89A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200" dirty="0">
                <a:latin typeface="Calibri"/>
                <a:ea typeface="Calibri"/>
                <a:cs typeface="Calibri"/>
              </a:rPr>
              <a:t>These natural enemies have been used most frequently in biological control than any other agent. </a:t>
            </a:r>
          </a:p>
          <a:p>
            <a:r>
              <a:rPr lang="en-US" sz="2200" dirty="0">
                <a:latin typeface="Calibri"/>
                <a:ea typeface="Calibri"/>
                <a:cs typeface="Calibri"/>
              </a:rPr>
              <a:t>The most significant group of parasitoids are the </a:t>
            </a:r>
            <a:r>
              <a:rPr lang="en-US" sz="2200" b="1" dirty="0">
                <a:latin typeface="Calibri"/>
                <a:ea typeface="Calibri"/>
                <a:cs typeface="Calibri"/>
              </a:rPr>
              <a:t>Wasps and Flies. </a:t>
            </a:r>
            <a:r>
              <a:rPr lang="en-US" sz="2200" dirty="0">
                <a:latin typeface="Calibri"/>
                <a:ea typeface="Calibri"/>
                <a:cs typeface="Calibri"/>
              </a:rPr>
              <a:t>    </a:t>
            </a:r>
          </a:p>
          <a:p>
            <a:r>
              <a:rPr lang="en-US" sz="2200" dirty="0">
                <a:latin typeface="Calibri"/>
                <a:ea typeface="Calibri"/>
                <a:cs typeface="Calibri"/>
              </a:rPr>
              <a:t>They lay their eggs on any life stage of their victim, and consumer them.  </a:t>
            </a:r>
            <a:r>
              <a:rPr lang="en-US" sz="2200" b="1" dirty="0">
                <a:latin typeface="Calibri"/>
                <a:ea typeface="Calibri"/>
                <a:cs typeface="Calibri"/>
              </a:rPr>
              <a:t>You can purchase for release. </a:t>
            </a:r>
          </a:p>
          <a:p>
            <a:r>
              <a:rPr lang="en-US" sz="2200" dirty="0">
                <a:latin typeface="Calibri"/>
                <a:ea typeface="Calibri"/>
                <a:cs typeface="Calibri"/>
              </a:rPr>
              <a:t>However, they already exist, so its best to monitor for them. </a:t>
            </a:r>
          </a:p>
          <a:p>
            <a:r>
              <a:rPr lang="en-US" sz="2200" dirty="0">
                <a:latin typeface="Calibri"/>
                <a:ea typeface="Calibri"/>
                <a:cs typeface="Calibri"/>
              </a:rPr>
              <a:t>If you have them avoid chemicals that can kill them.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0887AC-6DD9-4B46-BE4C-67751222D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714" y="2884571"/>
            <a:ext cx="2494466" cy="187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57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F8631-7100-B70B-EB4A-F887D827B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Pest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0A1DF-9EB3-D478-D3E0-1EB22193B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48903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>
                <a:effectLst/>
                <a:latin typeface="Calibri"/>
                <a:ea typeface="Calibri"/>
                <a:cs typeface="Calibri"/>
              </a:rPr>
              <a:t>IPM is an ecosystem-based strategy that focuses on long-term prevention of pests or their damage through a combination of techniques such as biological control, habitat manipulation, modification of cultural practices, and use of resistant varieties.</a:t>
            </a:r>
            <a:r>
              <a:rPr lang="en-US" sz="2000" dirty="0">
                <a:latin typeface="Calibri"/>
                <a:ea typeface="Calibri"/>
                <a:cs typeface="Calibri"/>
              </a:rPr>
              <a:t> </a:t>
            </a:r>
            <a:endParaRPr lang="en-US" sz="2000" dirty="0">
              <a:effectLst/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effectLst/>
                <a:latin typeface="Calibri"/>
                <a:ea typeface="Calibri"/>
                <a:cs typeface="Calibri"/>
              </a:rPr>
              <a:t>Pesticides are used only after monitoring indicates they are needed according to established guidelines, and treatments are made with the goal of removing only the target organism.</a:t>
            </a:r>
            <a:r>
              <a:rPr lang="en-US" sz="2000" dirty="0">
                <a:latin typeface="Calibri"/>
                <a:ea typeface="Calibri"/>
                <a:cs typeface="Calibri"/>
              </a:rPr>
              <a:t> </a:t>
            </a:r>
            <a:endParaRPr lang="en-US" sz="2000" dirty="0">
              <a:effectLst/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effectLst/>
                <a:latin typeface="Calibri"/>
                <a:ea typeface="Calibri"/>
                <a:cs typeface="Calibri"/>
              </a:rPr>
              <a:t>Pest control materials are selected and applied in a manner that minimizes risks to human health, beneficial and nontarget organisms, and the environment.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 </a:t>
            </a:r>
            <a:r>
              <a:rPr lang="en-US" b="1" u="sng" dirty="0">
                <a:effectLst/>
                <a:hlinkClick r:id="rId2"/>
              </a:rPr>
              <a:t>UC IPM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16158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D2CA7-31CA-AF44-BE7F-F7F0F5BAE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IPM Example:  Lady Bugs</a:t>
            </a:r>
            <a:br>
              <a:rPr lang="en-US" dirty="0"/>
            </a:br>
            <a:r>
              <a:rPr lang="en-US" dirty="0"/>
              <a:t>Predators eliminate pests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B94472-8C72-2544-B34E-4D97937C0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416" y="4522177"/>
            <a:ext cx="2713167" cy="21141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E7413B-9A19-664F-A16F-EB3886F06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074" y="4341934"/>
            <a:ext cx="3492500" cy="2324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154AC5-54D9-DD4C-B3CD-D93661292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46" y="4522177"/>
            <a:ext cx="3506454" cy="19636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AA4357-0F89-8A51-B581-039B009DB92F}"/>
              </a:ext>
            </a:extLst>
          </p:cNvPr>
          <p:cNvSpPr txBox="1"/>
          <p:nvPr/>
        </p:nvSpPr>
        <p:spPr>
          <a:xfrm>
            <a:off x="375138" y="2554345"/>
            <a:ext cx="11476893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/>
                <a:ea typeface="Calibri"/>
                <a:cs typeface="Calibri"/>
              </a:rPr>
              <a:t>Widely distributed throughout the world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/>
                <a:ea typeface="Calibri"/>
                <a:cs typeface="Calibri"/>
              </a:rPr>
              <a:t>One of the most beneficial group of insects.  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/>
                <a:ea typeface="Calibri"/>
                <a:cs typeface="Calibri"/>
              </a:rPr>
              <a:t>Adults and larvae are voracious predators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/>
                <a:ea typeface="Calibri"/>
                <a:cs typeface="Calibri"/>
              </a:rPr>
              <a:t>Have a wide range of prey including aphids, scales, mites, and thrips. </a:t>
            </a:r>
          </a:p>
        </p:txBody>
      </p:sp>
    </p:spTree>
    <p:extLst>
      <p:ext uri="{BB962C8B-B14F-4D97-AF65-F5344CB8AC3E}">
        <p14:creationId xmlns:p14="http://schemas.microsoft.com/office/powerpoint/2010/main" val="3939772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446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A2D486-94D5-EE4C-BF05-7B828924A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6242719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Pathogenic Microorganisms in IPM can help control pests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F9063-B47C-E443-83F7-EA5DEF128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638044"/>
            <a:ext cx="6242715" cy="34156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There are products that help disperse pest diseases </a:t>
            </a:r>
          </a:p>
          <a:p>
            <a:r>
              <a:rPr lang="en-US" sz="22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We have used BT (Gram Positive Bacteria) in OC  to control caterpillar problems.     </a:t>
            </a:r>
          </a:p>
          <a:p>
            <a:r>
              <a:rPr lang="en-US" sz="22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BT will help control young larvae.  So having a good scouting program is critical. </a:t>
            </a:r>
          </a:p>
          <a:p>
            <a:r>
              <a:rPr lang="en-US" sz="22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These products are part of a good organic IPM program. </a:t>
            </a:r>
          </a:p>
        </p:txBody>
      </p:sp>
      <p:pic>
        <p:nvPicPr>
          <p:cNvPr id="1028" name="Picture 4" descr="Bacillus Thuringiensis | Caroline Mifsud PHR 7588 Blog">
            <a:extLst>
              <a:ext uri="{FF2B5EF4-FFF2-40B4-BE49-F238E27FC236}">
                <a16:creationId xmlns:a16="http://schemas.microsoft.com/office/drawing/2014/main" id="{CC4699F9-196D-7AEA-7963-660021611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1" r="3" b="15574"/>
          <a:stretch/>
        </p:blipFill>
        <p:spPr bwMode="auto">
          <a:xfrm>
            <a:off x="8129008" y="850489"/>
            <a:ext cx="3419524" cy="220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cillus Thuringiensis | Caroline Mifsud PHR 7588 Blog">
            <a:extLst>
              <a:ext uri="{FF2B5EF4-FFF2-40B4-BE49-F238E27FC236}">
                <a16:creationId xmlns:a16="http://schemas.microsoft.com/office/drawing/2014/main" id="{5A29BBF0-8078-D09D-0454-075DDE5E54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" b="3"/>
          <a:stretch/>
        </p:blipFill>
        <p:spPr bwMode="auto">
          <a:xfrm>
            <a:off x="8129008" y="3718716"/>
            <a:ext cx="3419524" cy="220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921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8C85A-5E56-F5AA-6310-761181542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Remarks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C49B7-0E5E-18A4-3817-195BB9CE3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latin typeface="Calibri"/>
                <a:ea typeface="Calibri"/>
                <a:cs typeface="Calibri"/>
              </a:rPr>
              <a:t>Pest Management should not focus on controlling the pest rather preventing them from becoming problematic.  </a:t>
            </a:r>
          </a:p>
          <a:p>
            <a:r>
              <a:rPr lang="en-US" sz="2200" dirty="0">
                <a:latin typeface="Calibri"/>
                <a:ea typeface="Calibri"/>
                <a:cs typeface="Calibri"/>
              </a:rPr>
              <a:t>It should focus on building a healthy environment </a:t>
            </a:r>
          </a:p>
          <a:p>
            <a:r>
              <a:rPr lang="en-US" sz="2200" dirty="0">
                <a:latin typeface="Calibri"/>
                <a:ea typeface="Calibri"/>
                <a:cs typeface="Calibri"/>
              </a:rPr>
              <a:t>Maintaining healthy landscapes where plants are more resilient to common pests so they can coexist.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21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BBF6-A0F8-AB1E-2B9F-8DAAEF2A1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2050" name="Picture 2" descr="The Art of Asking Questions">
            <a:extLst>
              <a:ext uri="{FF2B5EF4-FFF2-40B4-BE49-F238E27FC236}">
                <a16:creationId xmlns:a16="http://schemas.microsoft.com/office/drawing/2014/main" id="{87354269-29CC-06E3-86E6-F66CF3A5AB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089" y="2638425"/>
            <a:ext cx="5307823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465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40DD-2038-0F0B-3CC5-55ABC887A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672" y="978776"/>
            <a:ext cx="4486656" cy="1174991"/>
          </a:xfrm>
        </p:spPr>
        <p:txBody>
          <a:bodyPr>
            <a:normAutofit/>
          </a:bodyPr>
          <a:lstStyle/>
          <a:p>
            <a:r>
              <a:rPr lang="en-US" sz="2400" dirty="0"/>
              <a:t>Well Developed Plant Health Care and IPM</a:t>
            </a:r>
          </a:p>
        </p:txBody>
      </p:sp>
      <p:pic>
        <p:nvPicPr>
          <p:cNvPr id="5" name="Picture 4" descr="Leaves on water">
            <a:extLst>
              <a:ext uri="{FF2B5EF4-FFF2-40B4-BE49-F238E27FC236}">
                <a16:creationId xmlns:a16="http://schemas.microsoft.com/office/drawing/2014/main" id="{3579EC3E-F73C-711B-6FBE-D02A60E6B4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26" r="29831" b="-1"/>
          <a:stretch/>
        </p:blipFill>
        <p:spPr>
          <a:xfrm>
            <a:off x="20" y="10"/>
            <a:ext cx="6086621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41BB8-3A1A-C380-DE69-9A89089D1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672" y="2640692"/>
            <a:ext cx="4486656" cy="325525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latin typeface="Calibri"/>
                <a:ea typeface="Calibri"/>
                <a:cs typeface="Calibri"/>
              </a:rPr>
              <a:t>Will lead to a healthy plants and healthy ecosystem where pests live in quantities that minimally impact landscapes.  </a:t>
            </a:r>
          </a:p>
          <a:p>
            <a:r>
              <a:rPr lang="en-US" sz="2400" dirty="0">
                <a:latin typeface="Calibri"/>
                <a:ea typeface="Calibri"/>
                <a:cs typeface="Calibri"/>
              </a:rPr>
              <a:t>Water quality is preserved. </a:t>
            </a:r>
          </a:p>
          <a:p>
            <a:r>
              <a:rPr lang="en-US" sz="2400" dirty="0">
                <a:latin typeface="Calibri"/>
                <a:ea typeface="Calibri"/>
                <a:cs typeface="Calibri"/>
              </a:rPr>
              <a:t>Water use is optimized.  </a:t>
            </a:r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71364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new IPM paradigm for the modern ages and the growing world population -  E-Journal of Entomology and Biologicals - ANR Blogs">
            <a:extLst>
              <a:ext uri="{FF2B5EF4-FFF2-40B4-BE49-F238E27FC236}">
                <a16:creationId xmlns:a16="http://schemas.microsoft.com/office/drawing/2014/main" id="{7DDF957B-3EA6-3980-C7B8-6A9063D66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7469" y="609600"/>
            <a:ext cx="5590920" cy="560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5DDAC3-5E6B-A10C-C932-32F47F66F800}"/>
              </a:ext>
            </a:extLst>
          </p:cNvPr>
          <p:cNvSpPr txBox="1"/>
          <p:nvPr/>
        </p:nvSpPr>
        <p:spPr>
          <a:xfrm>
            <a:off x="324091" y="6539865"/>
            <a:ext cx="878518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ucanr.edu</a:t>
            </a:r>
            <a:r>
              <a:rPr lang="en-US" sz="1000" dirty="0"/>
              <a:t>/blogs/</a:t>
            </a:r>
            <a:r>
              <a:rPr lang="en-US" sz="1000" dirty="0" err="1"/>
              <a:t>blogcore</a:t>
            </a:r>
            <a:r>
              <a:rPr lang="en-US" sz="1000" dirty="0"/>
              <a:t>/</a:t>
            </a:r>
            <a:r>
              <a:rPr lang="en-US" sz="1000" dirty="0" err="1"/>
              <a:t>postdetail.cfm?postnum</a:t>
            </a:r>
            <a:r>
              <a:rPr lang="en-US" sz="1000" dirty="0"/>
              <a:t>=28210</a:t>
            </a:r>
          </a:p>
        </p:txBody>
      </p:sp>
    </p:spTree>
    <p:extLst>
      <p:ext uri="{BB962C8B-B14F-4D97-AF65-F5344CB8AC3E}">
        <p14:creationId xmlns:p14="http://schemas.microsoft.com/office/powerpoint/2010/main" val="2666581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uzzle pieces">
            <a:extLst>
              <a:ext uri="{FF2B5EF4-FFF2-40B4-BE49-F238E27FC236}">
                <a16:creationId xmlns:a16="http://schemas.microsoft.com/office/drawing/2014/main" id="{E295063A-1715-4940-274A-B56397B24A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53" r="16636"/>
          <a:stretch/>
        </p:blipFill>
        <p:spPr>
          <a:xfrm>
            <a:off x="642" y="10"/>
            <a:ext cx="6096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64B272-6885-1ABF-4F28-84321BBB8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841505"/>
            <a:ext cx="4487298" cy="1174991"/>
          </a:xfrm>
          <a:solidFill>
            <a:schemeClr val="tx1">
              <a:alpha val="6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Economic Viability is part of the puzzle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34C73-A80C-02D9-9C20-57EBF5E86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941" y="976129"/>
            <a:ext cx="4804931" cy="4919815"/>
          </a:xfrm>
        </p:spPr>
        <p:txBody>
          <a:bodyPr anchor="ctr">
            <a:normAutofit/>
          </a:bodyPr>
          <a:lstStyle/>
          <a:p>
            <a:r>
              <a:rPr lang="en-US" sz="2200" b="1" dirty="0">
                <a:latin typeface="Calibri"/>
                <a:ea typeface="Calibri"/>
                <a:cs typeface="Calibri"/>
              </a:rPr>
              <a:t>Without a consideration of the cost of the practice and the environmental impact IPM is likely to fail. </a:t>
            </a:r>
          </a:p>
          <a:p>
            <a:r>
              <a:rPr lang="en-US" sz="2200" dirty="0">
                <a:latin typeface="Calibri"/>
                <a:ea typeface="Calibri"/>
                <a:cs typeface="Calibri"/>
              </a:rPr>
              <a:t>An economically sound program, with tangible benefits is more likely to thrive. 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244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FEA56-1C9E-3EBE-8711-52DE267BB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Acceptability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37A9C-C476-9297-C8FE-FA32DF894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200" dirty="0">
                <a:latin typeface="Calibri"/>
                <a:ea typeface="Calibri"/>
                <a:cs typeface="Calibri"/>
              </a:rPr>
              <a:t>What drives social acceptability? </a:t>
            </a:r>
          </a:p>
          <a:p>
            <a:pPr lvl="1"/>
            <a:r>
              <a:rPr lang="en-US" sz="2200" dirty="0">
                <a:latin typeface="Calibri"/>
                <a:ea typeface="Calibri"/>
                <a:cs typeface="Calibri"/>
              </a:rPr>
              <a:t>Information:  News, science, social media. </a:t>
            </a:r>
          </a:p>
          <a:p>
            <a:pPr lvl="1"/>
            <a:r>
              <a:rPr lang="en-US" sz="2200" dirty="0">
                <a:latin typeface="Calibri"/>
                <a:ea typeface="Calibri"/>
                <a:cs typeface="Calibri"/>
              </a:rPr>
              <a:t>Marketing</a:t>
            </a:r>
          </a:p>
          <a:p>
            <a:pPr lvl="1"/>
            <a:r>
              <a:rPr lang="en-US" sz="2200" dirty="0">
                <a:latin typeface="Calibri"/>
                <a:ea typeface="Calibri"/>
                <a:cs typeface="Calibri"/>
              </a:rPr>
              <a:t>Education</a:t>
            </a:r>
          </a:p>
          <a:p>
            <a:pPr lvl="1"/>
            <a:r>
              <a:rPr lang="en-US" sz="2200" dirty="0">
                <a:latin typeface="Calibri"/>
                <a:ea typeface="Calibri"/>
                <a:cs typeface="Calibri"/>
              </a:rPr>
              <a:t>Lack of Information or fear?</a:t>
            </a:r>
          </a:p>
          <a:p>
            <a:r>
              <a:rPr lang="en-US" sz="2200" dirty="0">
                <a:latin typeface="Calibri"/>
                <a:ea typeface="Calibri"/>
                <a:cs typeface="Calibri"/>
              </a:rPr>
              <a:t>How do we make sure our programs have buy-in with our customer? </a:t>
            </a:r>
          </a:p>
          <a:p>
            <a:pPr lvl="1"/>
            <a:r>
              <a:rPr lang="en-US" sz="2200" dirty="0">
                <a:latin typeface="Calibri"/>
                <a:ea typeface="Calibri"/>
                <a:cs typeface="Calibri"/>
              </a:rPr>
              <a:t>We inform and educate!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709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1739B-15FD-D94F-BF22-7A255002C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Methods and Management Practices  in IPM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C1D28-8F46-864D-9C1F-31965E77D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>
                <a:latin typeface="Calibri"/>
                <a:ea typeface="Calibri"/>
                <a:cs typeface="Calibri"/>
              </a:rPr>
              <a:t>Biological </a:t>
            </a:r>
            <a:r>
              <a:rPr lang="en-US" sz="2400" dirty="0">
                <a:latin typeface="Calibri"/>
                <a:ea typeface="Calibri"/>
                <a:cs typeface="Calibri"/>
              </a:rPr>
              <a:t> </a:t>
            </a:r>
          </a:p>
          <a:p>
            <a:r>
              <a:rPr lang="en-US" sz="2400" dirty="0">
                <a:latin typeface="Calibri"/>
                <a:ea typeface="Calibri"/>
                <a:cs typeface="Calibri"/>
              </a:rPr>
              <a:t>Chemical</a:t>
            </a:r>
          </a:p>
          <a:p>
            <a:r>
              <a:rPr lang="en-US" sz="2400" b="1" dirty="0">
                <a:latin typeface="Calibri"/>
                <a:ea typeface="Calibri"/>
                <a:cs typeface="Calibri"/>
              </a:rPr>
              <a:t>Cultural</a:t>
            </a:r>
          </a:p>
          <a:p>
            <a:pPr lvl="1"/>
            <a:r>
              <a:rPr lang="en-US" sz="2400" dirty="0">
                <a:latin typeface="Calibri"/>
                <a:ea typeface="Calibri"/>
                <a:cs typeface="Calibri"/>
              </a:rPr>
              <a:t>Mechanical </a:t>
            </a:r>
          </a:p>
          <a:p>
            <a:pPr lvl="1"/>
            <a:r>
              <a:rPr lang="en-US" sz="2400" dirty="0">
                <a:latin typeface="Calibri"/>
                <a:ea typeface="Calibri"/>
                <a:cs typeface="Calibri"/>
              </a:rPr>
              <a:t>Physical </a:t>
            </a:r>
          </a:p>
        </p:txBody>
      </p:sp>
    </p:spTree>
    <p:extLst>
      <p:ext uri="{BB962C8B-B14F-4D97-AF65-F5344CB8AC3E}">
        <p14:creationId xmlns:p14="http://schemas.microsoft.com/office/powerpoint/2010/main" val="63649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D5E83-7B9C-5845-8A88-CB9FF293F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Control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788DA-7513-D043-93E0-F6BE150DA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latin typeface="Calibri"/>
                <a:ea typeface="Calibri"/>
                <a:cs typeface="Calibri"/>
              </a:rPr>
              <a:t>Pest management tactic involving the deliberate use of natural enemies to reduce a pest’s population. </a:t>
            </a:r>
          </a:p>
          <a:p>
            <a:r>
              <a:rPr lang="en-US" sz="2200" b="1" dirty="0">
                <a:latin typeface="Calibri"/>
                <a:ea typeface="Calibri"/>
                <a:cs typeface="Calibri"/>
              </a:rPr>
              <a:t>Natural Control </a:t>
            </a:r>
            <a:r>
              <a:rPr lang="en-US" sz="2200" dirty="0">
                <a:latin typeface="Calibri"/>
                <a:ea typeface="Calibri"/>
                <a:cs typeface="Calibri"/>
              </a:rPr>
              <a:t>may involve other agents other than natural enemies and no purposeful manipulation is involved.  Its efficacy may be affected by weather, food, etc.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EB013E-3960-BF42-B714-78ED0CF61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7957" y="4670355"/>
            <a:ext cx="42164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76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983AB-6528-A74F-B75B-438B150A3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and Natural Control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A9D60-A858-AC47-ABE6-B41FF5420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latin typeface="Calibri"/>
                <a:ea typeface="Calibri"/>
                <a:cs typeface="Calibri"/>
              </a:rPr>
              <a:t>Natural Enemies (Insects) </a:t>
            </a:r>
          </a:p>
          <a:p>
            <a:pPr lvl="1"/>
            <a:r>
              <a:rPr lang="en-US" sz="2200" dirty="0">
                <a:latin typeface="Calibri"/>
                <a:ea typeface="Calibri"/>
                <a:cs typeface="Calibri"/>
              </a:rPr>
              <a:t>Predatory Insects</a:t>
            </a:r>
          </a:p>
          <a:p>
            <a:pPr lvl="1"/>
            <a:r>
              <a:rPr lang="en-US" sz="2200" dirty="0">
                <a:latin typeface="Calibri"/>
                <a:ea typeface="Calibri"/>
                <a:cs typeface="Calibri"/>
              </a:rPr>
              <a:t>Parasitoids</a:t>
            </a:r>
          </a:p>
          <a:p>
            <a:r>
              <a:rPr lang="en-US" sz="2200" dirty="0">
                <a:latin typeface="Calibri"/>
                <a:ea typeface="Calibri"/>
                <a:cs typeface="Calibri"/>
              </a:rPr>
              <a:t>Biological agents</a:t>
            </a:r>
          </a:p>
          <a:p>
            <a:r>
              <a:rPr lang="en-US" sz="2200" dirty="0">
                <a:latin typeface="Calibri"/>
                <a:ea typeface="Calibri"/>
                <a:cs typeface="Calibri"/>
              </a:rPr>
              <a:t>Vertebrates:  Reptiles, Amphibians, Birds and Mammals.  </a:t>
            </a:r>
            <a:r>
              <a:rPr lang="en-US" sz="2000" dirty="0"/>
              <a:t>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651D54-96E1-3240-B894-9749FDE6D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070" y="3887896"/>
            <a:ext cx="1872412" cy="227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5903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F5C4843D1CE94CBE8C59886AB52461" ma:contentTypeVersion="17" ma:contentTypeDescription="Create a new document." ma:contentTypeScope="" ma:versionID="cc49fc0ab4c13cae39c4c8069161361f">
  <xsd:schema xmlns:xsd="http://www.w3.org/2001/XMLSchema" xmlns:xs="http://www.w3.org/2001/XMLSchema" xmlns:p="http://schemas.microsoft.com/office/2006/metadata/properties" xmlns:ns2="79456ced-c124-43db-85a4-2ac45c797a5a" xmlns:ns3="cb172be9-ce75-4853-89c5-29b6ecc8d039" targetNamespace="http://schemas.microsoft.com/office/2006/metadata/properties" ma:root="true" ma:fieldsID="f4d35cb947cc1e697d660dc3c7f24788" ns2:_="" ns3:_="">
    <xsd:import namespace="79456ced-c124-43db-85a4-2ac45c797a5a"/>
    <xsd:import namespace="cb172be9-ce75-4853-89c5-29b6ecc8d0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456ced-c124-43db-85a4-2ac45c797a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fd712ac-0b54-495d-a2ac-d38bbecf2a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172be9-ce75-4853-89c5-29b6ecc8d03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f5d3216-6668-4498-9cda-ed1e0ab3f0f8}" ma:internalName="TaxCatchAll" ma:showField="CatchAllData" ma:web="cb172be9-ce75-4853-89c5-29b6ecc8d0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B21B44-85CE-4364-BD67-A2CB89C4C9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C64BF8-4310-48B3-BDA4-415903CD0E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456ced-c124-43db-85a4-2ac45c797a5a"/>
    <ds:schemaRef ds:uri="cb172be9-ce75-4853-89c5-29b6ecc8d0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254</TotalTime>
  <Words>966</Words>
  <Application>Microsoft Office PowerPoint</Application>
  <PresentationFormat>Widescreen</PresentationFormat>
  <Paragraphs>102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Parcel</vt:lpstr>
      <vt:lpstr>Integrated Pest Management Experience with Biological Control in OC   </vt:lpstr>
      <vt:lpstr>Integrated Pest Management</vt:lpstr>
      <vt:lpstr>Well Developed Plant Health Care and IPM</vt:lpstr>
      <vt:lpstr>PowerPoint Presentation</vt:lpstr>
      <vt:lpstr>Economic Viability is part of the puzzle </vt:lpstr>
      <vt:lpstr>Social Acceptability </vt:lpstr>
      <vt:lpstr>Control Methods and Management Practices  in IPM </vt:lpstr>
      <vt:lpstr>Biological Control </vt:lpstr>
      <vt:lpstr>Biological and Natural Control </vt:lpstr>
      <vt:lpstr>Cultural Control Practices </vt:lpstr>
      <vt:lpstr>Mechanical and Physical Control </vt:lpstr>
      <vt:lpstr>Chemical Control the LAST Option</vt:lpstr>
      <vt:lpstr>Experiences with natural enemies in Orange County </vt:lpstr>
      <vt:lpstr>Take them in Account </vt:lpstr>
      <vt:lpstr>Management with Natural Enemies </vt:lpstr>
      <vt:lpstr>Management with Natural Enemies</vt:lpstr>
      <vt:lpstr>Agents of Biological Control </vt:lpstr>
      <vt:lpstr>White Grub Control with  Beneficial Nematodes</vt:lpstr>
      <vt:lpstr>Parasitoids </vt:lpstr>
      <vt:lpstr>IPM Example:  Lady Bugs Predators eliminate pests </vt:lpstr>
      <vt:lpstr>Pathogenic Microorganisms in IPM can help control pests </vt:lpstr>
      <vt:lpstr>Closing Remarks 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Pest Management Experience with Biological Control in OC   </dc:title>
  <dc:creator>Christian Galindo</dc:creator>
  <cp:lastModifiedBy>Christian Galindo</cp:lastModifiedBy>
  <cp:revision>40</cp:revision>
  <dcterms:created xsi:type="dcterms:W3CDTF">2023-10-15T19:03:45Z</dcterms:created>
  <dcterms:modified xsi:type="dcterms:W3CDTF">2023-10-23T21:37:22Z</dcterms:modified>
</cp:coreProperties>
</file>