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7.jpg" ContentType="image/jp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56" r:id="rId2"/>
    <p:sldId id="257" r:id="rId3"/>
    <p:sldId id="258" r:id="rId4"/>
    <p:sldId id="2249" r:id="rId5"/>
    <p:sldId id="259" r:id="rId6"/>
    <p:sldId id="2230" r:id="rId7"/>
    <p:sldId id="2232" r:id="rId8"/>
    <p:sldId id="260" r:id="rId9"/>
    <p:sldId id="2233" r:id="rId10"/>
    <p:sldId id="2248" r:id="rId11"/>
    <p:sldId id="2250" r:id="rId12"/>
    <p:sldId id="2252" r:id="rId13"/>
    <p:sldId id="2258" r:id="rId14"/>
    <p:sldId id="2259" r:id="rId15"/>
    <p:sldId id="2251" r:id="rId16"/>
    <p:sldId id="2246" r:id="rId17"/>
    <p:sldId id="2231" r:id="rId18"/>
    <p:sldId id="2253" r:id="rId19"/>
    <p:sldId id="2254" r:id="rId20"/>
    <p:sldId id="2255" r:id="rId21"/>
    <p:sldId id="2256" r:id="rId22"/>
    <p:sldId id="2257" r:id="rId23"/>
    <p:sldId id="2245" r:id="rId24"/>
    <p:sldId id="2241" r:id="rId25"/>
    <p:sldId id="2242" r:id="rId26"/>
    <p:sldId id="2243" r:id="rId27"/>
    <p:sldId id="223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utia,James A" initials="MA" lastIdx="2" clrIdx="0">
    <p:extLst>
      <p:ext uri="{19B8F6BF-5375-455C-9EA6-DF929625EA0E}">
        <p15:presenceInfo xmlns:p15="http://schemas.microsoft.com/office/powerpoint/2012/main" userId="S::JMorgutia@mwdh2o.com::3cbcdc2a-30ee-4746-8a1b-9a417dc538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C2240"/>
    <a:srgbClr val="E18F8F"/>
    <a:srgbClr val="23BFED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3A5C9-3939-42F7-8F44-6A5507F96C5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349C48C-92D8-4C7E-8047-AE6E4C41EA47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October 19, 2021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Gov Newsom declares statewide drought</a:t>
          </a:r>
        </a:p>
      </dgm:t>
    </dgm:pt>
    <dgm:pt modelId="{B059B088-FE72-4196-B87B-D91E55672C18}" type="parTrans" cxnId="{93B545C5-E3C4-47E1-B750-FEB2639F21E0}">
      <dgm:prSet/>
      <dgm:spPr/>
      <dgm:t>
        <a:bodyPr/>
        <a:lstStyle/>
        <a:p>
          <a:endParaRPr lang="en-US"/>
        </a:p>
      </dgm:t>
    </dgm:pt>
    <dgm:pt modelId="{E90E7AD3-364B-42FE-A157-F543D3AA0A6A}" type="sibTrans" cxnId="{93B545C5-E3C4-47E1-B750-FEB2639F21E0}">
      <dgm:prSet/>
      <dgm:spPr/>
      <dgm:t>
        <a:bodyPr/>
        <a:lstStyle/>
        <a:p>
          <a:endParaRPr lang="en-US"/>
        </a:p>
      </dgm:t>
    </dgm:pt>
    <dgm:pt modelId="{994C5E33-5333-4A45-AC3D-3376E251BDF3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November 9, 2021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MWD Board declares regional drought emergency</a:t>
          </a:r>
        </a:p>
      </dgm:t>
    </dgm:pt>
    <dgm:pt modelId="{6B2E613C-CAB1-4B4B-AE47-14B71EECC070}" type="parTrans" cxnId="{BB382D84-3835-4714-B531-52EAB2AE50A4}">
      <dgm:prSet/>
      <dgm:spPr/>
      <dgm:t>
        <a:bodyPr/>
        <a:lstStyle/>
        <a:p>
          <a:endParaRPr lang="en-US"/>
        </a:p>
      </dgm:t>
    </dgm:pt>
    <dgm:pt modelId="{4CB1ADB2-C43E-4CCF-853C-60A0142C6CCC}" type="sibTrans" cxnId="{BB382D84-3835-4714-B531-52EAB2AE50A4}">
      <dgm:prSet/>
      <dgm:spPr/>
      <dgm:t>
        <a:bodyPr/>
        <a:lstStyle/>
        <a:p>
          <a:endParaRPr lang="en-US"/>
        </a:p>
      </dgm:t>
    </dgm:pt>
    <dgm:pt modelId="{1F8F111F-845E-4DA3-B21D-B059D802932A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March 28, 2022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Gov Newsom calls for local water suppliers to move to Level 2 of their Water Shortage Contingency Plans</a:t>
          </a:r>
        </a:p>
      </dgm:t>
    </dgm:pt>
    <dgm:pt modelId="{C89D06EA-F26F-4D70-99AF-5ED1B56F0E3E}" type="parTrans" cxnId="{1D175B5E-FF21-4365-9ADC-5BE79B2579AD}">
      <dgm:prSet/>
      <dgm:spPr/>
      <dgm:t>
        <a:bodyPr/>
        <a:lstStyle/>
        <a:p>
          <a:endParaRPr lang="en-US"/>
        </a:p>
      </dgm:t>
    </dgm:pt>
    <dgm:pt modelId="{477101E0-FDBC-4FAD-9483-5F33C272C6F9}" type="sibTrans" cxnId="{1D175B5E-FF21-4365-9ADC-5BE79B2579AD}">
      <dgm:prSet/>
      <dgm:spPr/>
      <dgm:t>
        <a:bodyPr/>
        <a:lstStyle/>
        <a:p>
          <a:endParaRPr lang="en-US"/>
        </a:p>
      </dgm:t>
    </dgm:pt>
    <dgm:pt modelId="{1972CD1A-DF07-4836-9A99-AFA84E57CC7C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May 24, 2022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State Water Resources Control Board bans irrigating  non-functional turf at CII properties with potable water</a:t>
          </a:r>
        </a:p>
      </dgm:t>
    </dgm:pt>
    <dgm:pt modelId="{A6620064-C537-42F0-9D5C-DC45B34BC2AE}" type="parTrans" cxnId="{4B70026D-AAD1-4755-BFC1-7745FC498D29}">
      <dgm:prSet/>
      <dgm:spPr/>
      <dgm:t>
        <a:bodyPr/>
        <a:lstStyle/>
        <a:p>
          <a:endParaRPr lang="en-US"/>
        </a:p>
      </dgm:t>
    </dgm:pt>
    <dgm:pt modelId="{DE7BB62D-E4F3-4DF6-B337-0B3C445FDD0D}" type="sibTrans" cxnId="{4B70026D-AAD1-4755-BFC1-7745FC498D29}">
      <dgm:prSet/>
      <dgm:spPr/>
      <dgm:t>
        <a:bodyPr/>
        <a:lstStyle/>
        <a:p>
          <a:endParaRPr lang="en-US"/>
        </a:p>
      </dgm:t>
    </dgm:pt>
    <dgm:pt modelId="{9A40AD3D-0ACC-4FFD-BFF2-FB7A18B8D506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April 26, 2022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MWD Board declares first ever Water Shortage Emergency and approves Emergency Conservation Program</a:t>
          </a:r>
        </a:p>
      </dgm:t>
    </dgm:pt>
    <dgm:pt modelId="{F54EF98C-C92B-4D2D-9735-70D3F30B4723}" type="parTrans" cxnId="{0573CB97-9301-42C2-84D1-CD812983A674}">
      <dgm:prSet/>
      <dgm:spPr/>
      <dgm:t>
        <a:bodyPr/>
        <a:lstStyle/>
        <a:p>
          <a:endParaRPr lang="en-US"/>
        </a:p>
      </dgm:t>
    </dgm:pt>
    <dgm:pt modelId="{7F17753E-2374-4A88-A526-681DD2EE05DF}" type="sibTrans" cxnId="{0573CB97-9301-42C2-84D1-CD812983A674}">
      <dgm:prSet/>
      <dgm:spPr/>
      <dgm:t>
        <a:bodyPr/>
        <a:lstStyle/>
        <a:p>
          <a:endParaRPr lang="en-US"/>
        </a:p>
      </dgm:t>
    </dgm:pt>
    <dgm:pt modelId="{6BBAC664-24A9-47F2-8E9B-258E0B3E4335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June 1, 2022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MWD Emergency Conservation Program begins</a:t>
          </a:r>
        </a:p>
      </dgm:t>
    </dgm:pt>
    <dgm:pt modelId="{9C3FBABB-8C1B-44BD-8BA5-BC7F21B9B477}" type="parTrans" cxnId="{E41B20CA-A0DA-4E33-B10D-B66C1647BE95}">
      <dgm:prSet/>
      <dgm:spPr/>
      <dgm:t>
        <a:bodyPr/>
        <a:lstStyle/>
        <a:p>
          <a:endParaRPr lang="en-US"/>
        </a:p>
      </dgm:t>
    </dgm:pt>
    <dgm:pt modelId="{12A39F09-C133-427E-897F-FFFFE194F04D}" type="sibTrans" cxnId="{E41B20CA-A0DA-4E33-B10D-B66C1647BE95}">
      <dgm:prSet/>
      <dgm:spPr/>
      <dgm:t>
        <a:bodyPr/>
        <a:lstStyle/>
        <a:p>
          <a:endParaRPr lang="en-US"/>
        </a:p>
      </dgm:t>
    </dgm:pt>
    <dgm:pt modelId="{DAED5A7E-123C-4FF1-AB41-D2D69FB55E2F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June 10, 2022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Statewide ban on irrigation of non-functional with potable water for CII turf begins. State enforced.</a:t>
          </a:r>
        </a:p>
      </dgm:t>
    </dgm:pt>
    <dgm:pt modelId="{97BC8253-B64B-46FF-B706-C68AF1FCE6FC}" type="parTrans" cxnId="{2B70AF86-3377-4B37-8A4F-D1B5A49D0DCA}">
      <dgm:prSet/>
      <dgm:spPr/>
      <dgm:t>
        <a:bodyPr/>
        <a:lstStyle/>
        <a:p>
          <a:endParaRPr lang="en-US"/>
        </a:p>
      </dgm:t>
    </dgm:pt>
    <dgm:pt modelId="{EDD4E365-C78D-4144-A86E-45482E42BB80}" type="sibTrans" cxnId="{2B70AF86-3377-4B37-8A4F-D1B5A49D0DCA}">
      <dgm:prSet/>
      <dgm:spPr/>
      <dgm:t>
        <a:bodyPr/>
        <a:lstStyle/>
        <a:p>
          <a:endParaRPr lang="en-US"/>
        </a:p>
      </dgm:t>
    </dgm:pt>
    <dgm:pt modelId="{06EDFB89-827C-4D03-812B-0555F43EEDD9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June 14, 2022 </a:t>
          </a:r>
        </a:p>
        <a:p>
          <a:r>
            <a:rPr lang="en-US" sz="1200" dirty="0">
              <a:solidFill>
                <a:schemeClr val="accent4">
                  <a:lumMod val="60000"/>
                  <a:lumOff val="40000"/>
                </a:schemeClr>
              </a:solidFill>
            </a:rPr>
            <a:t>Reclamation Commissioner Camille Touton calls for Colorado River Basin  states to conserve 2-4 million AF of water in 2023 to preserve  elevations in Lake Mead and Lake Powell Reservoirs</a:t>
          </a:r>
        </a:p>
      </dgm:t>
    </dgm:pt>
    <dgm:pt modelId="{25B34121-064A-4596-8E80-20ABBDD2BFA7}" type="parTrans" cxnId="{85C05BEB-E937-429F-B7D1-5B00669EDA5B}">
      <dgm:prSet/>
      <dgm:spPr/>
      <dgm:t>
        <a:bodyPr/>
        <a:lstStyle/>
        <a:p>
          <a:endParaRPr lang="en-US"/>
        </a:p>
      </dgm:t>
    </dgm:pt>
    <dgm:pt modelId="{7E2E0DF1-EAF3-4229-A06C-FF43C45313B8}" type="sibTrans" cxnId="{85C05BEB-E937-429F-B7D1-5B00669EDA5B}">
      <dgm:prSet/>
      <dgm:spPr/>
      <dgm:t>
        <a:bodyPr/>
        <a:lstStyle/>
        <a:p>
          <a:endParaRPr lang="en-US"/>
        </a:p>
      </dgm:t>
    </dgm:pt>
    <dgm:pt modelId="{ED8F9E84-CD14-4A90-B045-A14F4D680465}" type="pres">
      <dgm:prSet presAssocID="{8423A5C9-3939-42F7-8F44-6A5507F96C53}" presName="Name0" presStyleCnt="0">
        <dgm:presLayoutVars>
          <dgm:dir/>
          <dgm:resizeHandles val="exact"/>
        </dgm:presLayoutVars>
      </dgm:prSet>
      <dgm:spPr/>
    </dgm:pt>
    <dgm:pt modelId="{A7FDD644-5953-4316-9F9F-4AEA5DC79453}" type="pres">
      <dgm:prSet presAssocID="{8423A5C9-3939-42F7-8F44-6A5507F96C53}" presName="arrow" presStyleLbl="bgShp" presStyleIdx="0" presStyleCnt="1" custScaleX="92382" custScaleY="67160"/>
      <dgm:spPr>
        <a:solidFill>
          <a:schemeClr val="accent5">
            <a:lumMod val="50000"/>
          </a:schemeClr>
        </a:solidFill>
      </dgm:spPr>
    </dgm:pt>
    <dgm:pt modelId="{45EE0240-7A33-4964-BB4C-F1D17B490CD4}" type="pres">
      <dgm:prSet presAssocID="{8423A5C9-3939-42F7-8F44-6A5507F96C53}" presName="points" presStyleCnt="0"/>
      <dgm:spPr/>
    </dgm:pt>
    <dgm:pt modelId="{450449F6-669B-4478-9A75-6B2672F4446A}" type="pres">
      <dgm:prSet presAssocID="{B349C48C-92D8-4C7E-8047-AE6E4C41EA47}" presName="compositeA" presStyleCnt="0"/>
      <dgm:spPr/>
    </dgm:pt>
    <dgm:pt modelId="{D5D249D5-4079-413F-9154-FDAEF8A7E5BA}" type="pres">
      <dgm:prSet presAssocID="{B349C48C-92D8-4C7E-8047-AE6E4C41EA47}" presName="textA" presStyleLbl="revTx" presStyleIdx="0" presStyleCnt="8" custScaleX="126065">
        <dgm:presLayoutVars>
          <dgm:bulletEnabled val="1"/>
        </dgm:presLayoutVars>
      </dgm:prSet>
      <dgm:spPr/>
    </dgm:pt>
    <dgm:pt modelId="{D68D6F14-6CA0-4DDD-BD9F-7CF998C3B4BB}" type="pres">
      <dgm:prSet presAssocID="{B349C48C-92D8-4C7E-8047-AE6E4C41EA47}" presName="circleA" presStyleLbl="node1" presStyleIdx="0" presStyleCnt="8"/>
      <dgm:spPr>
        <a:solidFill>
          <a:srgbClr val="ED7D31"/>
        </a:solidFill>
        <a:ln>
          <a:noFill/>
        </a:ln>
      </dgm:spPr>
    </dgm:pt>
    <dgm:pt modelId="{963703E0-FB88-4658-A4FD-1A433AD8DE34}" type="pres">
      <dgm:prSet presAssocID="{B349C48C-92D8-4C7E-8047-AE6E4C41EA47}" presName="spaceA" presStyleCnt="0"/>
      <dgm:spPr/>
    </dgm:pt>
    <dgm:pt modelId="{94F416C1-2DDB-43EF-A22A-F5BC0D48C765}" type="pres">
      <dgm:prSet presAssocID="{E90E7AD3-364B-42FE-A157-F543D3AA0A6A}" presName="space" presStyleCnt="0"/>
      <dgm:spPr/>
    </dgm:pt>
    <dgm:pt modelId="{C8872C27-AE06-471D-B640-D463D782B5D4}" type="pres">
      <dgm:prSet presAssocID="{994C5E33-5333-4A45-AC3D-3376E251BDF3}" presName="compositeB" presStyleCnt="0"/>
      <dgm:spPr/>
    </dgm:pt>
    <dgm:pt modelId="{78FD0695-C0C1-412D-B3AA-F556DC782C31}" type="pres">
      <dgm:prSet presAssocID="{994C5E33-5333-4A45-AC3D-3376E251BDF3}" presName="textB" presStyleLbl="revTx" presStyleIdx="1" presStyleCnt="8" custScaleX="124605">
        <dgm:presLayoutVars>
          <dgm:bulletEnabled val="1"/>
        </dgm:presLayoutVars>
      </dgm:prSet>
      <dgm:spPr/>
    </dgm:pt>
    <dgm:pt modelId="{F2094B60-C71E-42BC-852A-C33A1FEBE477}" type="pres">
      <dgm:prSet presAssocID="{994C5E33-5333-4A45-AC3D-3376E251BDF3}" presName="circleB" presStyleLbl="node1" presStyleIdx="1" presStyleCnt="8"/>
      <dgm:spPr>
        <a:solidFill>
          <a:srgbClr val="ED7D31"/>
        </a:solidFill>
        <a:ln>
          <a:noFill/>
        </a:ln>
      </dgm:spPr>
    </dgm:pt>
    <dgm:pt modelId="{35BA07D3-49D3-4B71-8E62-BC8383EC9F08}" type="pres">
      <dgm:prSet presAssocID="{994C5E33-5333-4A45-AC3D-3376E251BDF3}" presName="spaceB" presStyleCnt="0"/>
      <dgm:spPr/>
    </dgm:pt>
    <dgm:pt modelId="{4CF20341-8764-41CF-AA9E-F668D7BAA983}" type="pres">
      <dgm:prSet presAssocID="{4CB1ADB2-C43E-4CCF-853C-60A0142C6CCC}" presName="space" presStyleCnt="0"/>
      <dgm:spPr/>
    </dgm:pt>
    <dgm:pt modelId="{8EE1FD1D-A028-426F-B8D8-1BF61419A1FC}" type="pres">
      <dgm:prSet presAssocID="{1F8F111F-845E-4DA3-B21D-B059D802932A}" presName="compositeA" presStyleCnt="0"/>
      <dgm:spPr/>
    </dgm:pt>
    <dgm:pt modelId="{A49546E3-BADB-44A0-A9FF-FBE6BDCA7574}" type="pres">
      <dgm:prSet presAssocID="{1F8F111F-845E-4DA3-B21D-B059D802932A}" presName="textA" presStyleLbl="revTx" presStyleIdx="2" presStyleCnt="8" custScaleX="107481">
        <dgm:presLayoutVars>
          <dgm:bulletEnabled val="1"/>
        </dgm:presLayoutVars>
      </dgm:prSet>
      <dgm:spPr/>
    </dgm:pt>
    <dgm:pt modelId="{D98DE3B1-D468-4A22-A3F3-01222517A1DB}" type="pres">
      <dgm:prSet presAssocID="{1F8F111F-845E-4DA3-B21D-B059D802932A}" presName="circleA" presStyleLbl="node1" presStyleIdx="2" presStyleCnt="8"/>
      <dgm:spPr>
        <a:solidFill>
          <a:srgbClr val="ED7D31"/>
        </a:solidFill>
        <a:ln>
          <a:noFill/>
        </a:ln>
      </dgm:spPr>
    </dgm:pt>
    <dgm:pt modelId="{CC576E69-E9BD-4B13-866E-A0441513923F}" type="pres">
      <dgm:prSet presAssocID="{1F8F111F-845E-4DA3-B21D-B059D802932A}" presName="spaceA" presStyleCnt="0"/>
      <dgm:spPr/>
    </dgm:pt>
    <dgm:pt modelId="{046CCDDE-7E54-45F4-A25D-088705E3B447}" type="pres">
      <dgm:prSet presAssocID="{477101E0-FDBC-4FAD-9483-5F33C272C6F9}" presName="space" presStyleCnt="0"/>
      <dgm:spPr/>
    </dgm:pt>
    <dgm:pt modelId="{966D359E-CC48-4DA0-9A6D-F6367FE89FDD}" type="pres">
      <dgm:prSet presAssocID="{1972CD1A-DF07-4836-9A99-AFA84E57CC7C}" presName="compositeB" presStyleCnt="0"/>
      <dgm:spPr/>
    </dgm:pt>
    <dgm:pt modelId="{800D93EA-BFCC-4298-B466-BCF175A5E841}" type="pres">
      <dgm:prSet presAssocID="{1972CD1A-DF07-4836-9A99-AFA84E57CC7C}" presName="textB" presStyleLbl="revTx" presStyleIdx="3" presStyleCnt="8">
        <dgm:presLayoutVars>
          <dgm:bulletEnabled val="1"/>
        </dgm:presLayoutVars>
      </dgm:prSet>
      <dgm:spPr/>
    </dgm:pt>
    <dgm:pt modelId="{834C2078-AAB2-4FA4-B1C7-9CF99E71CF6F}" type="pres">
      <dgm:prSet presAssocID="{1972CD1A-DF07-4836-9A99-AFA84E57CC7C}" presName="circleB" presStyleLbl="node1" presStyleIdx="3" presStyleCnt="8"/>
      <dgm:spPr>
        <a:solidFill>
          <a:srgbClr val="ED7D31"/>
        </a:solidFill>
        <a:ln>
          <a:noFill/>
        </a:ln>
      </dgm:spPr>
    </dgm:pt>
    <dgm:pt modelId="{EBF64649-F4C5-4453-BB28-3756CDE20F46}" type="pres">
      <dgm:prSet presAssocID="{1972CD1A-DF07-4836-9A99-AFA84E57CC7C}" presName="spaceB" presStyleCnt="0"/>
      <dgm:spPr/>
    </dgm:pt>
    <dgm:pt modelId="{C051A6B2-2BAF-450C-B9F8-9A8AD0EACBA7}" type="pres">
      <dgm:prSet presAssocID="{DE7BB62D-E4F3-4DF6-B337-0B3C445FDD0D}" presName="space" presStyleCnt="0"/>
      <dgm:spPr/>
    </dgm:pt>
    <dgm:pt modelId="{A82789F9-7C82-4CB8-BCE5-D8BCD9AC7076}" type="pres">
      <dgm:prSet presAssocID="{9A40AD3D-0ACC-4FFD-BFF2-FB7A18B8D506}" presName="compositeA" presStyleCnt="0"/>
      <dgm:spPr/>
    </dgm:pt>
    <dgm:pt modelId="{7491DE19-474F-40F6-B9E3-8244F6A7D75F}" type="pres">
      <dgm:prSet presAssocID="{9A40AD3D-0ACC-4FFD-BFF2-FB7A18B8D506}" presName="textA" presStyleLbl="revTx" presStyleIdx="4" presStyleCnt="8" custScaleX="113170">
        <dgm:presLayoutVars>
          <dgm:bulletEnabled val="1"/>
        </dgm:presLayoutVars>
      </dgm:prSet>
      <dgm:spPr/>
    </dgm:pt>
    <dgm:pt modelId="{3F0AA0CA-98FC-4A32-B840-7D189451CCFA}" type="pres">
      <dgm:prSet presAssocID="{9A40AD3D-0ACC-4FFD-BFF2-FB7A18B8D506}" presName="circleA" presStyleLbl="node1" presStyleIdx="4" presStyleCnt="8"/>
      <dgm:spPr>
        <a:solidFill>
          <a:srgbClr val="ED7D31"/>
        </a:solidFill>
        <a:ln>
          <a:noFill/>
        </a:ln>
      </dgm:spPr>
    </dgm:pt>
    <dgm:pt modelId="{7EF37A16-019A-4685-9B40-7D069B488E1B}" type="pres">
      <dgm:prSet presAssocID="{9A40AD3D-0ACC-4FFD-BFF2-FB7A18B8D506}" presName="spaceA" presStyleCnt="0"/>
      <dgm:spPr/>
    </dgm:pt>
    <dgm:pt modelId="{B5AA506D-04B9-4280-B383-DCA825386214}" type="pres">
      <dgm:prSet presAssocID="{7F17753E-2374-4A88-A526-681DD2EE05DF}" presName="space" presStyleCnt="0"/>
      <dgm:spPr/>
    </dgm:pt>
    <dgm:pt modelId="{2D02D00F-96C2-4D81-B9A4-672EAC839A6F}" type="pres">
      <dgm:prSet presAssocID="{6BBAC664-24A9-47F2-8E9B-258E0B3E4335}" presName="compositeB" presStyleCnt="0"/>
      <dgm:spPr/>
    </dgm:pt>
    <dgm:pt modelId="{CE5C5710-AE67-43A0-8298-3A37E91D8C55}" type="pres">
      <dgm:prSet presAssocID="{6BBAC664-24A9-47F2-8E9B-258E0B3E4335}" presName="textB" presStyleLbl="revTx" presStyleIdx="5" presStyleCnt="8">
        <dgm:presLayoutVars>
          <dgm:bulletEnabled val="1"/>
        </dgm:presLayoutVars>
      </dgm:prSet>
      <dgm:spPr/>
    </dgm:pt>
    <dgm:pt modelId="{B2E8CA7A-91E5-4FBB-88C6-DDAAB2CF174F}" type="pres">
      <dgm:prSet presAssocID="{6BBAC664-24A9-47F2-8E9B-258E0B3E4335}" presName="circleB" presStyleLbl="node1" presStyleIdx="5" presStyleCnt="8"/>
      <dgm:spPr>
        <a:solidFill>
          <a:srgbClr val="ED7D31"/>
        </a:solidFill>
        <a:ln>
          <a:noFill/>
        </a:ln>
      </dgm:spPr>
    </dgm:pt>
    <dgm:pt modelId="{7289069B-36EB-482B-BD23-A8AF48990F0F}" type="pres">
      <dgm:prSet presAssocID="{6BBAC664-24A9-47F2-8E9B-258E0B3E4335}" presName="spaceB" presStyleCnt="0"/>
      <dgm:spPr/>
    </dgm:pt>
    <dgm:pt modelId="{6FD4B91E-1E47-41FC-B59E-902335A4886D}" type="pres">
      <dgm:prSet presAssocID="{12A39F09-C133-427E-897F-FFFFE194F04D}" presName="space" presStyleCnt="0"/>
      <dgm:spPr/>
    </dgm:pt>
    <dgm:pt modelId="{3B2C7C8D-00FF-4993-8D6F-DEFD6F025B45}" type="pres">
      <dgm:prSet presAssocID="{DAED5A7E-123C-4FF1-AB41-D2D69FB55E2F}" presName="compositeA" presStyleCnt="0"/>
      <dgm:spPr/>
    </dgm:pt>
    <dgm:pt modelId="{7C571713-1FC8-4752-B6D7-C130FB6B357D}" type="pres">
      <dgm:prSet presAssocID="{DAED5A7E-123C-4FF1-AB41-D2D69FB55E2F}" presName="textA" presStyleLbl="revTx" presStyleIdx="6" presStyleCnt="8">
        <dgm:presLayoutVars>
          <dgm:bulletEnabled val="1"/>
        </dgm:presLayoutVars>
      </dgm:prSet>
      <dgm:spPr/>
    </dgm:pt>
    <dgm:pt modelId="{9CB87A04-3275-4ED5-9412-5B3CBBEB379D}" type="pres">
      <dgm:prSet presAssocID="{DAED5A7E-123C-4FF1-AB41-D2D69FB55E2F}" presName="circleA" presStyleLbl="node1" presStyleIdx="6" presStyleCnt="8"/>
      <dgm:spPr>
        <a:solidFill>
          <a:srgbClr val="ED7D31"/>
        </a:solidFill>
        <a:ln>
          <a:noFill/>
        </a:ln>
      </dgm:spPr>
    </dgm:pt>
    <dgm:pt modelId="{FE9EE78D-D835-4EB7-A2A0-9925A277E506}" type="pres">
      <dgm:prSet presAssocID="{DAED5A7E-123C-4FF1-AB41-D2D69FB55E2F}" presName="spaceA" presStyleCnt="0"/>
      <dgm:spPr/>
    </dgm:pt>
    <dgm:pt modelId="{136AB71B-E12E-4370-B373-40DD0014EE07}" type="pres">
      <dgm:prSet presAssocID="{EDD4E365-C78D-4144-A86E-45482E42BB80}" presName="space" presStyleCnt="0"/>
      <dgm:spPr/>
    </dgm:pt>
    <dgm:pt modelId="{C9B7AE5E-4F3A-4742-AC31-4FA9104304EB}" type="pres">
      <dgm:prSet presAssocID="{06EDFB89-827C-4D03-812B-0555F43EEDD9}" presName="compositeB" presStyleCnt="0"/>
      <dgm:spPr/>
    </dgm:pt>
    <dgm:pt modelId="{CE149AE8-B2F0-4E03-A4D6-E4C67188CE8A}" type="pres">
      <dgm:prSet presAssocID="{06EDFB89-827C-4D03-812B-0555F43EEDD9}" presName="textB" presStyleLbl="revTx" presStyleIdx="7" presStyleCnt="8">
        <dgm:presLayoutVars>
          <dgm:bulletEnabled val="1"/>
        </dgm:presLayoutVars>
      </dgm:prSet>
      <dgm:spPr/>
    </dgm:pt>
    <dgm:pt modelId="{0012C074-58E7-4D71-8259-6F42A1350AFE}" type="pres">
      <dgm:prSet presAssocID="{06EDFB89-827C-4D03-812B-0555F43EEDD9}" presName="circleB" presStyleLbl="node1" presStyleIdx="7" presStyleCnt="8"/>
      <dgm:spPr>
        <a:solidFill>
          <a:srgbClr val="ED7D31"/>
        </a:solidFill>
        <a:ln>
          <a:noFill/>
        </a:ln>
      </dgm:spPr>
    </dgm:pt>
    <dgm:pt modelId="{281733C7-8E78-4505-8E80-990C31315E68}" type="pres">
      <dgm:prSet presAssocID="{06EDFB89-827C-4D03-812B-0555F43EEDD9}" presName="spaceB" presStyleCnt="0"/>
      <dgm:spPr/>
    </dgm:pt>
  </dgm:ptLst>
  <dgm:cxnLst>
    <dgm:cxn modelId="{52924527-BAC3-40A6-A4DE-2D86BBA4ECC4}" type="presOf" srcId="{06EDFB89-827C-4D03-812B-0555F43EEDD9}" destId="{CE149AE8-B2F0-4E03-A4D6-E4C67188CE8A}" srcOrd="0" destOrd="0" presId="urn:microsoft.com/office/officeart/2005/8/layout/hProcess11"/>
    <dgm:cxn modelId="{46CD2A5B-2E79-43DD-AEA7-08C4F262AC12}" type="presOf" srcId="{1F8F111F-845E-4DA3-B21D-B059D802932A}" destId="{A49546E3-BADB-44A0-A9FF-FBE6BDCA7574}" srcOrd="0" destOrd="0" presId="urn:microsoft.com/office/officeart/2005/8/layout/hProcess11"/>
    <dgm:cxn modelId="{1D175B5E-FF21-4365-9ADC-5BE79B2579AD}" srcId="{8423A5C9-3939-42F7-8F44-6A5507F96C53}" destId="{1F8F111F-845E-4DA3-B21D-B059D802932A}" srcOrd="2" destOrd="0" parTransId="{C89D06EA-F26F-4D70-99AF-5ED1B56F0E3E}" sibTransId="{477101E0-FDBC-4FAD-9483-5F33C272C6F9}"/>
    <dgm:cxn modelId="{F022756B-0641-4F94-8C6C-00EC5FDDD014}" type="presOf" srcId="{994C5E33-5333-4A45-AC3D-3376E251BDF3}" destId="{78FD0695-C0C1-412D-B3AA-F556DC782C31}" srcOrd="0" destOrd="0" presId="urn:microsoft.com/office/officeart/2005/8/layout/hProcess11"/>
    <dgm:cxn modelId="{4B70026D-AAD1-4755-BFC1-7745FC498D29}" srcId="{8423A5C9-3939-42F7-8F44-6A5507F96C53}" destId="{1972CD1A-DF07-4836-9A99-AFA84E57CC7C}" srcOrd="3" destOrd="0" parTransId="{A6620064-C537-42F0-9D5C-DC45B34BC2AE}" sibTransId="{DE7BB62D-E4F3-4DF6-B337-0B3C445FDD0D}"/>
    <dgm:cxn modelId="{10682C4E-DB9D-4F4D-A688-E8D1991F714A}" type="presOf" srcId="{8423A5C9-3939-42F7-8F44-6A5507F96C53}" destId="{ED8F9E84-CD14-4A90-B045-A14F4D680465}" srcOrd="0" destOrd="0" presId="urn:microsoft.com/office/officeart/2005/8/layout/hProcess11"/>
    <dgm:cxn modelId="{BB382D84-3835-4714-B531-52EAB2AE50A4}" srcId="{8423A5C9-3939-42F7-8F44-6A5507F96C53}" destId="{994C5E33-5333-4A45-AC3D-3376E251BDF3}" srcOrd="1" destOrd="0" parTransId="{6B2E613C-CAB1-4B4B-AE47-14B71EECC070}" sibTransId="{4CB1ADB2-C43E-4CCF-853C-60A0142C6CCC}"/>
    <dgm:cxn modelId="{2B70AF86-3377-4B37-8A4F-D1B5A49D0DCA}" srcId="{8423A5C9-3939-42F7-8F44-6A5507F96C53}" destId="{DAED5A7E-123C-4FF1-AB41-D2D69FB55E2F}" srcOrd="6" destOrd="0" parTransId="{97BC8253-B64B-46FF-B706-C68AF1FCE6FC}" sibTransId="{EDD4E365-C78D-4144-A86E-45482E42BB80}"/>
    <dgm:cxn modelId="{2B4D388C-0442-4951-99E7-BD0327172EB1}" type="presOf" srcId="{6BBAC664-24A9-47F2-8E9B-258E0B3E4335}" destId="{CE5C5710-AE67-43A0-8298-3A37E91D8C55}" srcOrd="0" destOrd="0" presId="urn:microsoft.com/office/officeart/2005/8/layout/hProcess11"/>
    <dgm:cxn modelId="{0573CB97-9301-42C2-84D1-CD812983A674}" srcId="{8423A5C9-3939-42F7-8F44-6A5507F96C53}" destId="{9A40AD3D-0ACC-4FFD-BFF2-FB7A18B8D506}" srcOrd="4" destOrd="0" parTransId="{F54EF98C-C92B-4D2D-9735-70D3F30B4723}" sibTransId="{7F17753E-2374-4A88-A526-681DD2EE05DF}"/>
    <dgm:cxn modelId="{3B32C7AC-351F-422D-8324-7A315252314B}" type="presOf" srcId="{1972CD1A-DF07-4836-9A99-AFA84E57CC7C}" destId="{800D93EA-BFCC-4298-B466-BCF175A5E841}" srcOrd="0" destOrd="0" presId="urn:microsoft.com/office/officeart/2005/8/layout/hProcess11"/>
    <dgm:cxn modelId="{25E526C1-E905-43CE-8F83-982D6371B629}" type="presOf" srcId="{DAED5A7E-123C-4FF1-AB41-D2D69FB55E2F}" destId="{7C571713-1FC8-4752-B6D7-C130FB6B357D}" srcOrd="0" destOrd="0" presId="urn:microsoft.com/office/officeart/2005/8/layout/hProcess11"/>
    <dgm:cxn modelId="{93B545C5-E3C4-47E1-B750-FEB2639F21E0}" srcId="{8423A5C9-3939-42F7-8F44-6A5507F96C53}" destId="{B349C48C-92D8-4C7E-8047-AE6E4C41EA47}" srcOrd="0" destOrd="0" parTransId="{B059B088-FE72-4196-B87B-D91E55672C18}" sibTransId="{E90E7AD3-364B-42FE-A157-F543D3AA0A6A}"/>
    <dgm:cxn modelId="{E41B20CA-A0DA-4E33-B10D-B66C1647BE95}" srcId="{8423A5C9-3939-42F7-8F44-6A5507F96C53}" destId="{6BBAC664-24A9-47F2-8E9B-258E0B3E4335}" srcOrd="5" destOrd="0" parTransId="{9C3FBABB-8C1B-44BD-8BA5-BC7F21B9B477}" sibTransId="{12A39F09-C133-427E-897F-FFFFE194F04D}"/>
    <dgm:cxn modelId="{D9799BE1-6A2E-484D-9A26-AF53F6715A4F}" type="presOf" srcId="{B349C48C-92D8-4C7E-8047-AE6E4C41EA47}" destId="{D5D249D5-4079-413F-9154-FDAEF8A7E5BA}" srcOrd="0" destOrd="0" presId="urn:microsoft.com/office/officeart/2005/8/layout/hProcess11"/>
    <dgm:cxn modelId="{913A27E5-D7A7-41A6-AB3A-E94929C2B418}" type="presOf" srcId="{9A40AD3D-0ACC-4FFD-BFF2-FB7A18B8D506}" destId="{7491DE19-474F-40F6-B9E3-8244F6A7D75F}" srcOrd="0" destOrd="0" presId="urn:microsoft.com/office/officeart/2005/8/layout/hProcess11"/>
    <dgm:cxn modelId="{85C05BEB-E937-429F-B7D1-5B00669EDA5B}" srcId="{8423A5C9-3939-42F7-8F44-6A5507F96C53}" destId="{06EDFB89-827C-4D03-812B-0555F43EEDD9}" srcOrd="7" destOrd="0" parTransId="{25B34121-064A-4596-8E80-20ABBDD2BFA7}" sibTransId="{7E2E0DF1-EAF3-4229-A06C-FF43C45313B8}"/>
    <dgm:cxn modelId="{E73D9068-7B9A-4B9E-B229-729D97A53837}" type="presParOf" srcId="{ED8F9E84-CD14-4A90-B045-A14F4D680465}" destId="{A7FDD644-5953-4316-9F9F-4AEA5DC79453}" srcOrd="0" destOrd="0" presId="urn:microsoft.com/office/officeart/2005/8/layout/hProcess11"/>
    <dgm:cxn modelId="{F2B2A29B-5A15-4A63-8BBB-FC9F7E760CF9}" type="presParOf" srcId="{ED8F9E84-CD14-4A90-B045-A14F4D680465}" destId="{45EE0240-7A33-4964-BB4C-F1D17B490CD4}" srcOrd="1" destOrd="0" presId="urn:microsoft.com/office/officeart/2005/8/layout/hProcess11"/>
    <dgm:cxn modelId="{B0253F0B-C6E1-4E7B-871E-D3DA11313941}" type="presParOf" srcId="{45EE0240-7A33-4964-BB4C-F1D17B490CD4}" destId="{450449F6-669B-4478-9A75-6B2672F4446A}" srcOrd="0" destOrd="0" presId="urn:microsoft.com/office/officeart/2005/8/layout/hProcess11"/>
    <dgm:cxn modelId="{55D1A071-8BCF-4D3F-8F90-0A9C09787131}" type="presParOf" srcId="{450449F6-669B-4478-9A75-6B2672F4446A}" destId="{D5D249D5-4079-413F-9154-FDAEF8A7E5BA}" srcOrd="0" destOrd="0" presId="urn:microsoft.com/office/officeart/2005/8/layout/hProcess11"/>
    <dgm:cxn modelId="{09BD8952-9AB4-43F9-BF78-B6088BA86F0F}" type="presParOf" srcId="{450449F6-669B-4478-9A75-6B2672F4446A}" destId="{D68D6F14-6CA0-4DDD-BD9F-7CF998C3B4BB}" srcOrd="1" destOrd="0" presId="urn:microsoft.com/office/officeart/2005/8/layout/hProcess11"/>
    <dgm:cxn modelId="{34022115-A13C-4054-A652-7880C512C855}" type="presParOf" srcId="{450449F6-669B-4478-9A75-6B2672F4446A}" destId="{963703E0-FB88-4658-A4FD-1A433AD8DE34}" srcOrd="2" destOrd="0" presId="urn:microsoft.com/office/officeart/2005/8/layout/hProcess11"/>
    <dgm:cxn modelId="{0CCC334C-2AC0-4666-B51E-27E944194573}" type="presParOf" srcId="{45EE0240-7A33-4964-BB4C-F1D17B490CD4}" destId="{94F416C1-2DDB-43EF-A22A-F5BC0D48C765}" srcOrd="1" destOrd="0" presId="urn:microsoft.com/office/officeart/2005/8/layout/hProcess11"/>
    <dgm:cxn modelId="{63ED1FB6-0290-40FE-B3C4-0317E92AB6F0}" type="presParOf" srcId="{45EE0240-7A33-4964-BB4C-F1D17B490CD4}" destId="{C8872C27-AE06-471D-B640-D463D782B5D4}" srcOrd="2" destOrd="0" presId="urn:microsoft.com/office/officeart/2005/8/layout/hProcess11"/>
    <dgm:cxn modelId="{7F9D47B9-6D27-4C87-AC7D-F2A89C535505}" type="presParOf" srcId="{C8872C27-AE06-471D-B640-D463D782B5D4}" destId="{78FD0695-C0C1-412D-B3AA-F556DC782C31}" srcOrd="0" destOrd="0" presId="urn:microsoft.com/office/officeart/2005/8/layout/hProcess11"/>
    <dgm:cxn modelId="{6E903863-B280-4BF8-AA0A-47E1A45862C0}" type="presParOf" srcId="{C8872C27-AE06-471D-B640-D463D782B5D4}" destId="{F2094B60-C71E-42BC-852A-C33A1FEBE477}" srcOrd="1" destOrd="0" presId="urn:microsoft.com/office/officeart/2005/8/layout/hProcess11"/>
    <dgm:cxn modelId="{C9430EFA-0A63-4DA9-A51A-B790193F8181}" type="presParOf" srcId="{C8872C27-AE06-471D-B640-D463D782B5D4}" destId="{35BA07D3-49D3-4B71-8E62-BC8383EC9F08}" srcOrd="2" destOrd="0" presId="urn:microsoft.com/office/officeart/2005/8/layout/hProcess11"/>
    <dgm:cxn modelId="{1C6EF201-3FD4-43C5-ABAC-5D4E403F81F9}" type="presParOf" srcId="{45EE0240-7A33-4964-BB4C-F1D17B490CD4}" destId="{4CF20341-8764-41CF-AA9E-F668D7BAA983}" srcOrd="3" destOrd="0" presId="urn:microsoft.com/office/officeart/2005/8/layout/hProcess11"/>
    <dgm:cxn modelId="{4B944A27-DF2C-4826-8300-DF813B935CD1}" type="presParOf" srcId="{45EE0240-7A33-4964-BB4C-F1D17B490CD4}" destId="{8EE1FD1D-A028-426F-B8D8-1BF61419A1FC}" srcOrd="4" destOrd="0" presId="urn:microsoft.com/office/officeart/2005/8/layout/hProcess11"/>
    <dgm:cxn modelId="{A7301DF7-D703-4FA3-9F22-A4C716A6F642}" type="presParOf" srcId="{8EE1FD1D-A028-426F-B8D8-1BF61419A1FC}" destId="{A49546E3-BADB-44A0-A9FF-FBE6BDCA7574}" srcOrd="0" destOrd="0" presId="urn:microsoft.com/office/officeart/2005/8/layout/hProcess11"/>
    <dgm:cxn modelId="{5C0D81EE-6194-427D-B17C-9E0CEDDB0D8F}" type="presParOf" srcId="{8EE1FD1D-A028-426F-B8D8-1BF61419A1FC}" destId="{D98DE3B1-D468-4A22-A3F3-01222517A1DB}" srcOrd="1" destOrd="0" presId="urn:microsoft.com/office/officeart/2005/8/layout/hProcess11"/>
    <dgm:cxn modelId="{3571682F-E355-4588-8625-DAEA3B50EC2A}" type="presParOf" srcId="{8EE1FD1D-A028-426F-B8D8-1BF61419A1FC}" destId="{CC576E69-E9BD-4B13-866E-A0441513923F}" srcOrd="2" destOrd="0" presId="urn:microsoft.com/office/officeart/2005/8/layout/hProcess11"/>
    <dgm:cxn modelId="{A7156BBF-8572-4066-9C1D-2E784FA842A3}" type="presParOf" srcId="{45EE0240-7A33-4964-BB4C-F1D17B490CD4}" destId="{046CCDDE-7E54-45F4-A25D-088705E3B447}" srcOrd="5" destOrd="0" presId="urn:microsoft.com/office/officeart/2005/8/layout/hProcess11"/>
    <dgm:cxn modelId="{557060BD-09E3-4BAC-9DCA-9D865023D826}" type="presParOf" srcId="{45EE0240-7A33-4964-BB4C-F1D17B490CD4}" destId="{966D359E-CC48-4DA0-9A6D-F6367FE89FDD}" srcOrd="6" destOrd="0" presId="urn:microsoft.com/office/officeart/2005/8/layout/hProcess11"/>
    <dgm:cxn modelId="{80C205B4-F80D-46F7-8AB9-F52B3353FB7E}" type="presParOf" srcId="{966D359E-CC48-4DA0-9A6D-F6367FE89FDD}" destId="{800D93EA-BFCC-4298-B466-BCF175A5E841}" srcOrd="0" destOrd="0" presId="urn:microsoft.com/office/officeart/2005/8/layout/hProcess11"/>
    <dgm:cxn modelId="{75C771F2-A463-45CF-B6D8-38163EFB83AC}" type="presParOf" srcId="{966D359E-CC48-4DA0-9A6D-F6367FE89FDD}" destId="{834C2078-AAB2-4FA4-B1C7-9CF99E71CF6F}" srcOrd="1" destOrd="0" presId="urn:microsoft.com/office/officeart/2005/8/layout/hProcess11"/>
    <dgm:cxn modelId="{A32B2DFA-02E0-4BF7-8B51-572CDBC0DEF4}" type="presParOf" srcId="{966D359E-CC48-4DA0-9A6D-F6367FE89FDD}" destId="{EBF64649-F4C5-4453-BB28-3756CDE20F46}" srcOrd="2" destOrd="0" presId="urn:microsoft.com/office/officeart/2005/8/layout/hProcess11"/>
    <dgm:cxn modelId="{D6CA26CA-5A90-4A3B-8FD6-5C3BBA6A577A}" type="presParOf" srcId="{45EE0240-7A33-4964-BB4C-F1D17B490CD4}" destId="{C051A6B2-2BAF-450C-B9F8-9A8AD0EACBA7}" srcOrd="7" destOrd="0" presId="urn:microsoft.com/office/officeart/2005/8/layout/hProcess11"/>
    <dgm:cxn modelId="{4700DA53-5811-466A-B0E3-689C17CF2659}" type="presParOf" srcId="{45EE0240-7A33-4964-BB4C-F1D17B490CD4}" destId="{A82789F9-7C82-4CB8-BCE5-D8BCD9AC7076}" srcOrd="8" destOrd="0" presId="urn:microsoft.com/office/officeart/2005/8/layout/hProcess11"/>
    <dgm:cxn modelId="{10CF460F-C659-4086-84BC-97176F77EEF0}" type="presParOf" srcId="{A82789F9-7C82-4CB8-BCE5-D8BCD9AC7076}" destId="{7491DE19-474F-40F6-B9E3-8244F6A7D75F}" srcOrd="0" destOrd="0" presId="urn:microsoft.com/office/officeart/2005/8/layout/hProcess11"/>
    <dgm:cxn modelId="{F164E02F-2D4B-4457-890B-7B0E422675E1}" type="presParOf" srcId="{A82789F9-7C82-4CB8-BCE5-D8BCD9AC7076}" destId="{3F0AA0CA-98FC-4A32-B840-7D189451CCFA}" srcOrd="1" destOrd="0" presId="urn:microsoft.com/office/officeart/2005/8/layout/hProcess11"/>
    <dgm:cxn modelId="{354EDB3F-3CA2-4548-8BF6-7AAA21378B3A}" type="presParOf" srcId="{A82789F9-7C82-4CB8-BCE5-D8BCD9AC7076}" destId="{7EF37A16-019A-4685-9B40-7D069B488E1B}" srcOrd="2" destOrd="0" presId="urn:microsoft.com/office/officeart/2005/8/layout/hProcess11"/>
    <dgm:cxn modelId="{CFD4DC15-29C0-450D-B8D1-227B4C86594D}" type="presParOf" srcId="{45EE0240-7A33-4964-BB4C-F1D17B490CD4}" destId="{B5AA506D-04B9-4280-B383-DCA825386214}" srcOrd="9" destOrd="0" presId="urn:microsoft.com/office/officeart/2005/8/layout/hProcess11"/>
    <dgm:cxn modelId="{BC309FA2-5289-4292-9A0E-B4C59BB73756}" type="presParOf" srcId="{45EE0240-7A33-4964-BB4C-F1D17B490CD4}" destId="{2D02D00F-96C2-4D81-B9A4-672EAC839A6F}" srcOrd="10" destOrd="0" presId="urn:microsoft.com/office/officeart/2005/8/layout/hProcess11"/>
    <dgm:cxn modelId="{142E1359-DCD0-412C-A0E9-B96C83B35C8B}" type="presParOf" srcId="{2D02D00F-96C2-4D81-B9A4-672EAC839A6F}" destId="{CE5C5710-AE67-43A0-8298-3A37E91D8C55}" srcOrd="0" destOrd="0" presId="urn:microsoft.com/office/officeart/2005/8/layout/hProcess11"/>
    <dgm:cxn modelId="{0D5998C4-4394-4848-8AEA-65909C28AC82}" type="presParOf" srcId="{2D02D00F-96C2-4D81-B9A4-672EAC839A6F}" destId="{B2E8CA7A-91E5-4FBB-88C6-DDAAB2CF174F}" srcOrd="1" destOrd="0" presId="urn:microsoft.com/office/officeart/2005/8/layout/hProcess11"/>
    <dgm:cxn modelId="{E58E1B0F-8986-4F5C-96B9-08A3C5D11080}" type="presParOf" srcId="{2D02D00F-96C2-4D81-B9A4-672EAC839A6F}" destId="{7289069B-36EB-482B-BD23-A8AF48990F0F}" srcOrd="2" destOrd="0" presId="urn:microsoft.com/office/officeart/2005/8/layout/hProcess11"/>
    <dgm:cxn modelId="{5891181D-DD2E-45C4-A593-ABB3255E1779}" type="presParOf" srcId="{45EE0240-7A33-4964-BB4C-F1D17B490CD4}" destId="{6FD4B91E-1E47-41FC-B59E-902335A4886D}" srcOrd="11" destOrd="0" presId="urn:microsoft.com/office/officeart/2005/8/layout/hProcess11"/>
    <dgm:cxn modelId="{E1EBB407-E798-4512-81F3-5FD7695287FF}" type="presParOf" srcId="{45EE0240-7A33-4964-BB4C-F1D17B490CD4}" destId="{3B2C7C8D-00FF-4993-8D6F-DEFD6F025B45}" srcOrd="12" destOrd="0" presId="urn:microsoft.com/office/officeart/2005/8/layout/hProcess11"/>
    <dgm:cxn modelId="{1F9D8DCE-C318-4498-8B0E-69E41557EAEA}" type="presParOf" srcId="{3B2C7C8D-00FF-4993-8D6F-DEFD6F025B45}" destId="{7C571713-1FC8-4752-B6D7-C130FB6B357D}" srcOrd="0" destOrd="0" presId="urn:microsoft.com/office/officeart/2005/8/layout/hProcess11"/>
    <dgm:cxn modelId="{4ABC0102-E121-45DA-AFF4-EE1E7B8FB41B}" type="presParOf" srcId="{3B2C7C8D-00FF-4993-8D6F-DEFD6F025B45}" destId="{9CB87A04-3275-4ED5-9412-5B3CBBEB379D}" srcOrd="1" destOrd="0" presId="urn:microsoft.com/office/officeart/2005/8/layout/hProcess11"/>
    <dgm:cxn modelId="{2B5D2823-F314-4D22-9A64-0BAAB88D3F8D}" type="presParOf" srcId="{3B2C7C8D-00FF-4993-8D6F-DEFD6F025B45}" destId="{FE9EE78D-D835-4EB7-A2A0-9925A277E506}" srcOrd="2" destOrd="0" presId="urn:microsoft.com/office/officeart/2005/8/layout/hProcess11"/>
    <dgm:cxn modelId="{FC76820D-ADE3-4083-BA15-3E53B0EC7226}" type="presParOf" srcId="{45EE0240-7A33-4964-BB4C-F1D17B490CD4}" destId="{136AB71B-E12E-4370-B373-40DD0014EE07}" srcOrd="13" destOrd="0" presId="urn:microsoft.com/office/officeart/2005/8/layout/hProcess11"/>
    <dgm:cxn modelId="{C93A11A1-C0CF-4D60-8AE1-683F8A024D61}" type="presParOf" srcId="{45EE0240-7A33-4964-BB4C-F1D17B490CD4}" destId="{C9B7AE5E-4F3A-4742-AC31-4FA9104304EB}" srcOrd="14" destOrd="0" presId="urn:microsoft.com/office/officeart/2005/8/layout/hProcess11"/>
    <dgm:cxn modelId="{65AAA1F4-E554-4166-B346-0F70937FE0FD}" type="presParOf" srcId="{C9B7AE5E-4F3A-4742-AC31-4FA9104304EB}" destId="{CE149AE8-B2F0-4E03-A4D6-E4C67188CE8A}" srcOrd="0" destOrd="0" presId="urn:microsoft.com/office/officeart/2005/8/layout/hProcess11"/>
    <dgm:cxn modelId="{8C4668A4-F181-407E-B660-2E26F1DD3BB6}" type="presParOf" srcId="{C9B7AE5E-4F3A-4742-AC31-4FA9104304EB}" destId="{0012C074-58E7-4D71-8259-6F42A1350AFE}" srcOrd="1" destOrd="0" presId="urn:microsoft.com/office/officeart/2005/8/layout/hProcess11"/>
    <dgm:cxn modelId="{49C2F321-DCA4-4F22-8ED2-E7B5F2F5DE1E}" type="presParOf" srcId="{C9B7AE5E-4F3A-4742-AC31-4FA9104304EB}" destId="{281733C7-8E78-4505-8E80-990C31315E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DD644-5953-4316-9F9F-4AEA5DC79453}">
      <dsp:nvSpPr>
        <dsp:cNvPr id="0" name=""/>
        <dsp:cNvSpPr/>
      </dsp:nvSpPr>
      <dsp:spPr>
        <a:xfrm>
          <a:off x="643886" y="2160175"/>
          <a:ext cx="10450838" cy="1586932"/>
        </a:xfrm>
        <a:prstGeom prst="notchedRightArrow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249D5-4079-413F-9154-FDAEF8A7E5BA}">
      <dsp:nvSpPr>
        <dsp:cNvPr id="0" name=""/>
        <dsp:cNvSpPr/>
      </dsp:nvSpPr>
      <dsp:spPr>
        <a:xfrm>
          <a:off x="217910" y="0"/>
          <a:ext cx="1414811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October 19, 2021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Gov Newsom declares statewide drought</a:t>
          </a:r>
        </a:p>
      </dsp:txBody>
      <dsp:txXfrm>
        <a:off x="217910" y="0"/>
        <a:ext cx="1414811" cy="2362913"/>
      </dsp:txXfrm>
    </dsp:sp>
    <dsp:sp modelId="{D68D6F14-6CA0-4DDD-BD9F-7CF998C3B4BB}">
      <dsp:nvSpPr>
        <dsp:cNvPr id="0" name=""/>
        <dsp:cNvSpPr/>
      </dsp:nvSpPr>
      <dsp:spPr>
        <a:xfrm>
          <a:off x="629952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D0695-C0C1-412D-B3AA-F556DC782C31}">
      <dsp:nvSpPr>
        <dsp:cNvPr id="0" name=""/>
        <dsp:cNvSpPr/>
      </dsp:nvSpPr>
      <dsp:spPr>
        <a:xfrm>
          <a:off x="1688836" y="3544369"/>
          <a:ext cx="1398426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November 9, 2021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MWD Board declares regional drought emergency</a:t>
          </a:r>
        </a:p>
      </dsp:txBody>
      <dsp:txXfrm>
        <a:off x="1688836" y="3544369"/>
        <a:ext cx="1398426" cy="2362913"/>
      </dsp:txXfrm>
    </dsp:sp>
    <dsp:sp modelId="{F2094B60-C71E-42BC-852A-C33A1FEBE477}">
      <dsp:nvSpPr>
        <dsp:cNvPr id="0" name=""/>
        <dsp:cNvSpPr/>
      </dsp:nvSpPr>
      <dsp:spPr>
        <a:xfrm>
          <a:off x="2092685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546E3-BADB-44A0-A9FF-FBE6BDCA7574}">
      <dsp:nvSpPr>
        <dsp:cNvPr id="0" name=""/>
        <dsp:cNvSpPr/>
      </dsp:nvSpPr>
      <dsp:spPr>
        <a:xfrm>
          <a:off x="3143376" y="0"/>
          <a:ext cx="1206245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March 28, 2022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Gov Newsom calls for local water suppliers to move to Level 2 of their Water Shortage Contingency Plans</a:t>
          </a:r>
        </a:p>
      </dsp:txBody>
      <dsp:txXfrm>
        <a:off x="3143376" y="0"/>
        <a:ext cx="1206245" cy="2362913"/>
      </dsp:txXfrm>
    </dsp:sp>
    <dsp:sp modelId="{D98DE3B1-D468-4A22-A3F3-01222517A1DB}">
      <dsp:nvSpPr>
        <dsp:cNvPr id="0" name=""/>
        <dsp:cNvSpPr/>
      </dsp:nvSpPr>
      <dsp:spPr>
        <a:xfrm>
          <a:off x="3451135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D93EA-BFCC-4298-B466-BCF175A5E841}">
      <dsp:nvSpPr>
        <dsp:cNvPr id="0" name=""/>
        <dsp:cNvSpPr/>
      </dsp:nvSpPr>
      <dsp:spPr>
        <a:xfrm>
          <a:off x="4405737" y="3544369"/>
          <a:ext cx="1122287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May 24, 2022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State Water Resources Control Board bans irrigating  non-functional turf at CII properties with potable water</a:t>
          </a:r>
        </a:p>
      </dsp:txBody>
      <dsp:txXfrm>
        <a:off x="4405737" y="3544369"/>
        <a:ext cx="1122287" cy="2362913"/>
      </dsp:txXfrm>
    </dsp:sp>
    <dsp:sp modelId="{834C2078-AAB2-4FA4-B1C7-9CF99E71CF6F}">
      <dsp:nvSpPr>
        <dsp:cNvPr id="0" name=""/>
        <dsp:cNvSpPr/>
      </dsp:nvSpPr>
      <dsp:spPr>
        <a:xfrm>
          <a:off x="4671516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DE19-474F-40F6-B9E3-8244F6A7D75F}">
      <dsp:nvSpPr>
        <dsp:cNvPr id="0" name=""/>
        <dsp:cNvSpPr/>
      </dsp:nvSpPr>
      <dsp:spPr>
        <a:xfrm>
          <a:off x="5584138" y="0"/>
          <a:ext cx="1270092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April 26, 2022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MWD Board declares first ever Water Shortage Emergency and approves Emergency Conservation Program</a:t>
          </a:r>
        </a:p>
      </dsp:txBody>
      <dsp:txXfrm>
        <a:off x="5584138" y="0"/>
        <a:ext cx="1270092" cy="2362913"/>
      </dsp:txXfrm>
    </dsp:sp>
    <dsp:sp modelId="{3F0AA0CA-98FC-4A32-B840-7D189451CCFA}">
      <dsp:nvSpPr>
        <dsp:cNvPr id="0" name=""/>
        <dsp:cNvSpPr/>
      </dsp:nvSpPr>
      <dsp:spPr>
        <a:xfrm>
          <a:off x="5923821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C5710-AE67-43A0-8298-3A37E91D8C55}">
      <dsp:nvSpPr>
        <dsp:cNvPr id="0" name=""/>
        <dsp:cNvSpPr/>
      </dsp:nvSpPr>
      <dsp:spPr>
        <a:xfrm>
          <a:off x="6910345" y="3544369"/>
          <a:ext cx="1122287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June 1, 2022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MWD Emergency Conservation Program begins</a:t>
          </a:r>
        </a:p>
      </dsp:txBody>
      <dsp:txXfrm>
        <a:off x="6910345" y="3544369"/>
        <a:ext cx="1122287" cy="2362913"/>
      </dsp:txXfrm>
    </dsp:sp>
    <dsp:sp modelId="{B2E8CA7A-91E5-4FBB-88C6-DDAAB2CF174F}">
      <dsp:nvSpPr>
        <dsp:cNvPr id="0" name=""/>
        <dsp:cNvSpPr/>
      </dsp:nvSpPr>
      <dsp:spPr>
        <a:xfrm>
          <a:off x="7176125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71713-1FC8-4752-B6D7-C130FB6B357D}">
      <dsp:nvSpPr>
        <dsp:cNvPr id="0" name=""/>
        <dsp:cNvSpPr/>
      </dsp:nvSpPr>
      <dsp:spPr>
        <a:xfrm>
          <a:off x="8088747" y="0"/>
          <a:ext cx="1122287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June 10, 2022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Statewide ban on irrigation of non-functional with potable water for CII turf begins. State enforced.</a:t>
          </a:r>
        </a:p>
      </dsp:txBody>
      <dsp:txXfrm>
        <a:off x="8088747" y="0"/>
        <a:ext cx="1122287" cy="2362913"/>
      </dsp:txXfrm>
    </dsp:sp>
    <dsp:sp modelId="{9CB87A04-3275-4ED5-9412-5B3CBBEB379D}">
      <dsp:nvSpPr>
        <dsp:cNvPr id="0" name=""/>
        <dsp:cNvSpPr/>
      </dsp:nvSpPr>
      <dsp:spPr>
        <a:xfrm>
          <a:off x="8354527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49AE8-B2F0-4E03-A4D6-E4C67188CE8A}">
      <dsp:nvSpPr>
        <dsp:cNvPr id="0" name=""/>
        <dsp:cNvSpPr/>
      </dsp:nvSpPr>
      <dsp:spPr>
        <a:xfrm>
          <a:off x="9267149" y="3544369"/>
          <a:ext cx="1122287" cy="236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June 14, 2022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Reclamation Commissioner Camille Touton calls for Colorado River Basin  states to conserve 2-4 million AF of water in 2023 to preserve  elevations in Lake Mead and Lake Powell Reservoirs</a:t>
          </a:r>
        </a:p>
      </dsp:txBody>
      <dsp:txXfrm>
        <a:off x="9267149" y="3544369"/>
        <a:ext cx="1122287" cy="2362913"/>
      </dsp:txXfrm>
    </dsp:sp>
    <dsp:sp modelId="{0012C074-58E7-4D71-8259-6F42A1350AFE}">
      <dsp:nvSpPr>
        <dsp:cNvPr id="0" name=""/>
        <dsp:cNvSpPr/>
      </dsp:nvSpPr>
      <dsp:spPr>
        <a:xfrm>
          <a:off x="9532929" y="2658277"/>
          <a:ext cx="590728" cy="590728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B08-D2E0-472F-9A28-0F185EE943E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E84D-58B8-47C2-AD5A-DCFF5770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4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04DD2846-8327-445E-9C70-F9961512F0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9284-87EC-4760-B6CB-EF3D6CF102F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23BB-BD42-4F7F-89E1-47712E2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7C65-18C3-4DC2-8B45-DB7838DC2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69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Not all Turf is Created Equal: The why, where, and how to replacing non-functional turf with California Friendly Landscaping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80065-30FE-496C-B3F4-A4F970619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6010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Krista Guerrero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Water Efficiency Team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Metropolitan Water District of Southern California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E781B-47BF-4649-A03A-2510E839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65720"/>
            <a:ext cx="26860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8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234693" y="260231"/>
            <a:ext cx="8985251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Efforts: Colorado River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4B70-99A4-46CB-89EC-D25B88370208}"/>
              </a:ext>
            </a:extLst>
          </p:cNvPr>
          <p:cNvSpPr txBox="1"/>
          <p:nvPr/>
        </p:nvSpPr>
        <p:spPr>
          <a:xfrm>
            <a:off x="282445" y="1207809"/>
            <a:ext cx="117666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MWD signed a MOU on August 24,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Signatories promise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 program to reduce the quantity of non-functional turf grass by 30% through replacement with drought- and climate-resilient landscaping, while maintaining vital urban landscapes and tree canopies that benefit our communities, wildlife, and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MWD Board Resolution encouraging municipalities to ban irrigation of NFT with potable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white"/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algn="ctr"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234693" y="260231"/>
            <a:ext cx="8985251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NFT On Your Property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4B70-99A4-46CB-89EC-D25B88370208}"/>
              </a:ext>
            </a:extLst>
          </p:cNvPr>
          <p:cNvSpPr txBox="1"/>
          <p:nvPr/>
        </p:nvSpPr>
        <p:spPr>
          <a:xfrm>
            <a:off x="282445" y="1207809"/>
            <a:ext cx="117666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Turf areas: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used for recreation or community gathering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Sloped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Medians / parkways / other small turf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entrances and sign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with significant irrigation runoff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around buildings / pools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68" y="1229779"/>
            <a:ext cx="5847927" cy="43984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213146"/>
            <a:ext cx="4828432" cy="44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4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68" y="381262"/>
            <a:ext cx="5847927" cy="43859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7026" y="381262"/>
            <a:ext cx="4828432" cy="36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outdoor, curb&#10;&#10;Description automatically generated">
            <a:extLst>
              <a:ext uri="{FF2B5EF4-FFF2-40B4-BE49-F238E27FC236}">
                <a16:creationId xmlns:a16="http://schemas.microsoft.com/office/drawing/2014/main" id="{29DDA3C2-0750-4584-B71D-B125D6297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63" y="3091069"/>
            <a:ext cx="49339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white"/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algn="ctr"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How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234693" y="260231"/>
            <a:ext cx="8985251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Turf Replacement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4B70-99A4-46CB-89EC-D25B88370208}"/>
              </a:ext>
            </a:extLst>
          </p:cNvPr>
          <p:cNvSpPr txBox="1"/>
          <p:nvPr/>
        </p:nvSpPr>
        <p:spPr>
          <a:xfrm>
            <a:off x="282446" y="1207809"/>
            <a:ext cx="58135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Multi-pronged approach to maximize water utilization and 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watershed components to retain stormwater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 available for residential, commercial and public agency customers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91A0C4-A356-497C-B2B3-A1086BF98088}"/>
              </a:ext>
            </a:extLst>
          </p:cNvPr>
          <p:cNvGrpSpPr/>
          <p:nvPr/>
        </p:nvGrpSpPr>
        <p:grpSpPr>
          <a:xfrm>
            <a:off x="7357016" y="1914309"/>
            <a:ext cx="3820462" cy="2641909"/>
            <a:chOff x="7291676" y="2140732"/>
            <a:chExt cx="3820462" cy="26419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809DD6-2CAA-4993-B72B-A32355BDB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27" r="6066"/>
            <a:stretch/>
          </p:blipFill>
          <p:spPr>
            <a:xfrm>
              <a:off x="7291676" y="2140732"/>
              <a:ext cx="3820462" cy="26419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4BC943-A160-47AF-B590-251EA7DB72AD}"/>
                </a:ext>
              </a:extLst>
            </p:cNvPr>
            <p:cNvSpPr txBox="1"/>
            <p:nvPr/>
          </p:nvSpPr>
          <p:spPr>
            <a:xfrm>
              <a:off x="7534076" y="2140732"/>
              <a:ext cx="13312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200 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Million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Square-Feet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Removed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865C39-6EC9-4742-9A16-A5DB01011052}"/>
                </a:ext>
              </a:extLst>
            </p:cNvPr>
            <p:cNvSpPr txBox="1"/>
            <p:nvPr/>
          </p:nvSpPr>
          <p:spPr>
            <a:xfrm>
              <a:off x="9395384" y="2219110"/>
              <a:ext cx="15145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8 Billion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Gallons Saved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Per Year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4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234693" y="260231"/>
            <a:ext cx="8985251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Turf Replacement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923AF1A1-46FA-4791-AB7E-0CCACA3005D9}"/>
              </a:ext>
            </a:extLst>
          </p:cNvPr>
          <p:cNvPicPr/>
          <p:nvPr/>
        </p:nvPicPr>
        <p:blipFill rotWithShape="1">
          <a:blip r:embed="rId3" cstate="print"/>
          <a:srcRect r="35799"/>
          <a:stretch/>
        </p:blipFill>
        <p:spPr>
          <a:xfrm>
            <a:off x="6096000" y="1196780"/>
            <a:ext cx="5672222" cy="4464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159A1AD-2D5B-425B-8468-F22CEE7F2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96641"/>
              </p:ext>
            </p:extLst>
          </p:nvPr>
        </p:nvGraphicFramePr>
        <p:xfrm>
          <a:off x="234694" y="1196780"/>
          <a:ext cx="5672223" cy="4464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0741">
                  <a:extLst>
                    <a:ext uri="{9D8B030D-6E8A-4147-A177-3AD203B41FA5}">
                      <a16:colId xmlns:a16="http://schemas.microsoft.com/office/drawing/2014/main" val="2381322507"/>
                    </a:ext>
                  </a:extLst>
                </a:gridCol>
                <a:gridCol w="1665981">
                  <a:extLst>
                    <a:ext uri="{9D8B030D-6E8A-4147-A177-3AD203B41FA5}">
                      <a16:colId xmlns:a16="http://schemas.microsoft.com/office/drawing/2014/main" val="3504662182"/>
                    </a:ext>
                  </a:extLst>
                </a:gridCol>
                <a:gridCol w="2115501">
                  <a:extLst>
                    <a:ext uri="{9D8B030D-6E8A-4147-A177-3AD203B41FA5}">
                      <a16:colId xmlns:a16="http://schemas.microsoft.com/office/drawing/2014/main" val="3556125313"/>
                    </a:ext>
                  </a:extLst>
                </a:gridCol>
              </a:tblGrid>
              <a:tr h="1149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Incentive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Square Footage Per Meter Per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065000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Residential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$2/square foot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5,000 square feet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658533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Commercial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50,000 square feet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9461635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Public Agency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$3/square foot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200,000 square feet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36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r="25330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66" y="481671"/>
            <a:ext cx="6389721" cy="48059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1692" y="481671"/>
            <a:ext cx="4054739" cy="540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Map of Metropolitan's service area">
            <a:extLst>
              <a:ext uri="{FF2B5EF4-FFF2-40B4-BE49-F238E27FC236}">
                <a16:creationId xmlns:a16="http://schemas.microsoft.com/office/drawing/2014/main" id="{C69EB3FF-2242-46A2-B8D1-9AF29583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1"/>
          <a:stretch>
            <a:fillRect/>
          </a:stretch>
        </p:blipFill>
        <p:spPr>
          <a:xfrm>
            <a:off x="1671144" y="1023124"/>
            <a:ext cx="9207063" cy="58348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3BEC5B-20D2-4087-A1A9-741CFF2E8048}"/>
              </a:ext>
            </a:extLst>
          </p:cNvPr>
          <p:cNvSpPr txBox="1">
            <a:spLocks/>
          </p:cNvSpPr>
          <p:nvPr/>
        </p:nvSpPr>
        <p:spPr>
          <a:xfrm>
            <a:off x="178676" y="199521"/>
            <a:ext cx="6285186" cy="7043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Metropolitan Overview</a:t>
            </a:r>
          </a:p>
        </p:txBody>
      </p:sp>
    </p:spTree>
    <p:extLst>
      <p:ext uri="{BB962C8B-B14F-4D97-AF65-F5344CB8AC3E}">
        <p14:creationId xmlns:p14="http://schemas.microsoft.com/office/powerpoint/2010/main" val="288777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32" y="481672"/>
            <a:ext cx="5374258" cy="40306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2622" y="2799997"/>
            <a:ext cx="5802574" cy="32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4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32" y="481672"/>
            <a:ext cx="5374258" cy="40306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2622" y="2799997"/>
            <a:ext cx="5802573" cy="32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9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82" y="620820"/>
            <a:ext cx="5582618" cy="40306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9952" y="1053550"/>
            <a:ext cx="4956192" cy="49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6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234693" y="260231"/>
            <a:ext cx="8985251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Landscaping 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5165" y="5957264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altLang="en-US" sz="2400" i="1" kern="0" dirty="0">
                <a:solidFill>
                  <a:srgbClr val="23BFED"/>
                </a:solidFill>
              </a:rPr>
              <a:t>Resources available 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142FB-B670-4B16-86B9-F6BFF2C0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97585"/>
            <a:ext cx="2209800" cy="581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4B87B2-BB58-48F3-8329-841875833BBB}"/>
              </a:ext>
            </a:extLst>
          </p:cNvPr>
          <p:cNvSpPr txBox="1"/>
          <p:nvPr/>
        </p:nvSpPr>
        <p:spPr>
          <a:xfrm>
            <a:off x="282444" y="1207809"/>
            <a:ext cx="62228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Maintenance Checklist (Collaboration with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TreePeople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 Healthy Landscape During a Drought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Friendly ® Landscape Maintenance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Waterwise Garden Guidebook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10 California Friendly ® Plant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Favorites for California Friendly ® Landscapes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Tips for a California Friendly ® Garden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Make a Rain Garden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Guides for Waterwise Gardening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the First Step for a California Friendly ® Garden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EE56181-48D7-4AC7-A900-600FBF9C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0" y="1348819"/>
            <a:ext cx="1831002" cy="262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B01252-9BDD-4D1F-96BD-1336BD0E0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563" y="680125"/>
            <a:ext cx="1370086" cy="18066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68F59C-2000-4B94-8F55-B726DA4A3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49" y="3073564"/>
            <a:ext cx="1801314" cy="2595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6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183893" y="302379"/>
            <a:ext cx="9988807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Savings Incentive Program (WSIP)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4B70-99A4-46CB-89EC-D25B88370208}"/>
              </a:ext>
            </a:extLst>
          </p:cNvPr>
          <p:cNvSpPr txBox="1"/>
          <p:nvPr/>
        </p:nvSpPr>
        <p:spPr>
          <a:xfrm>
            <a:off x="528573" y="1261864"/>
            <a:ext cx="76502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MWD’s Pay for Performance Program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 long-term water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Incentivizes non-residential, customized projects that aren’t standard rebates (examples):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Retrofits of existing 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process improvements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and Landscape Irrigation System Improvements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Management Services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E70DD-71DC-475D-8146-1C5AEB25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27" y="2201542"/>
            <a:ext cx="3670300" cy="24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384679" y="302379"/>
            <a:ext cx="9988807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WSIP Incentive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4B70-99A4-46CB-89EC-D25B88370208}"/>
              </a:ext>
            </a:extLst>
          </p:cNvPr>
          <p:cNvSpPr txBox="1"/>
          <p:nvPr/>
        </p:nvSpPr>
        <p:spPr>
          <a:xfrm>
            <a:off x="528573" y="1261864"/>
            <a:ext cx="11003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funding for up to 50% of eligible projects costs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$0.60 per 1,000 gallons saved per year, up to 10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 are phased after implementation and monitoring (proof of savings) </a:t>
            </a:r>
          </a:p>
          <a:p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1D661D8-3B91-49A9-8E52-81027596F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47533"/>
              </p:ext>
            </p:extLst>
          </p:nvPr>
        </p:nvGraphicFramePr>
        <p:xfrm>
          <a:off x="1686686" y="3787021"/>
          <a:ext cx="86868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861593729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766017439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2582304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Eligible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Ineligible Costs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4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Labor</a:t>
                      </a:r>
                    </a:p>
                  </a:txBody>
                  <a:tcPr>
                    <a:solidFill>
                      <a:srgbClr val="E1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5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Sales Tax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6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Permitting</a:t>
                      </a:r>
                    </a:p>
                  </a:txBody>
                  <a:tcPr>
                    <a:solidFill>
                      <a:srgbClr val="E1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0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Party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Environmental Compliance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2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Contract Water Management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Land Acquisition</a:t>
                      </a:r>
                    </a:p>
                  </a:txBody>
                  <a:tcPr>
                    <a:solidFill>
                      <a:srgbClr val="E1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89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384679" y="302379"/>
            <a:ext cx="9988807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Landscape/Agriculture WSIP Projects</a:t>
            </a:r>
          </a:p>
        </p:txBody>
      </p:sp>
      <p:pic>
        <p:nvPicPr>
          <p:cNvPr id="5" name="Picture 2" descr="\\USNETAPP01\FSData_PAConserv_MWD_Shared\Conservation\_Customized Water Savings Program\_WSIP Project Files\WSIP Agreements\145649 LA County Arboretum - USGVMWD\Inspection\images\panels_med.jpg">
            <a:extLst>
              <a:ext uri="{FF2B5EF4-FFF2-40B4-BE49-F238E27FC236}">
                <a16:creationId xmlns:a16="http://schemas.microsoft.com/office/drawing/2014/main" id="{1C6CB441-5324-48CF-818D-348CCB6C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985" y="1841240"/>
            <a:ext cx="4168771" cy="348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799DE32-F2C8-448C-9D0D-4966CAEABA22}"/>
              </a:ext>
            </a:extLst>
          </p:cNvPr>
          <p:cNvGrpSpPr/>
          <p:nvPr/>
        </p:nvGrpSpPr>
        <p:grpSpPr>
          <a:xfrm>
            <a:off x="6667246" y="1798284"/>
            <a:ext cx="3496128" cy="3464106"/>
            <a:chOff x="5217244" y="1559290"/>
            <a:chExt cx="3496128" cy="3464104"/>
          </a:xfrm>
          <a:effectLst/>
        </p:grpSpPr>
        <p:pic>
          <p:nvPicPr>
            <p:cNvPr id="9" name="Picture 2" descr="\\USNETAPP01\FSData_PAConserv_MWD_Shared\Conservation\_Customized Water Savings Program\_WSIP Project Files\WSIP Agreements\143614 Altman Nursery - Western\Inspections\Photos\post photos_GT\DSC_0578.JPG">
              <a:extLst>
                <a:ext uri="{FF2B5EF4-FFF2-40B4-BE49-F238E27FC236}">
                  <a16:creationId xmlns:a16="http://schemas.microsoft.com/office/drawing/2014/main" id="{9784E4D6-6863-4141-B1A3-72D34BEBB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7244" y="1559290"/>
              <a:ext cx="3496128" cy="18941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\\USNETAPP01\FSData_PAConserv_MWD_Shared\Conservation\_Customized Water Savings Program\_WSIP Project Files\WSIP Agreements\143614 Altman Nursery - Western\Inspections\Photos\AltmanPlant_20141027_SonBui\AltmanPlant_20141027_0033_med.jpg">
              <a:extLst>
                <a:ext uri="{FF2B5EF4-FFF2-40B4-BE49-F238E27FC236}">
                  <a16:creationId xmlns:a16="http://schemas.microsoft.com/office/drawing/2014/main" id="{561CEDEC-3648-417A-971B-568A0E3DC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7245" y="3472554"/>
              <a:ext cx="3496127" cy="15508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72C72-F0E4-4710-B854-09A36D530A8E}"/>
              </a:ext>
            </a:extLst>
          </p:cNvPr>
          <p:cNvSpPr/>
          <p:nvPr/>
        </p:nvSpPr>
        <p:spPr>
          <a:xfrm>
            <a:off x="1355984" y="1294566"/>
            <a:ext cx="4168771" cy="50371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LA County Arboretum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2C06E-CAA4-4101-BE0E-26761F4EDECB}"/>
              </a:ext>
            </a:extLst>
          </p:cNvPr>
          <p:cNvSpPr/>
          <p:nvPr/>
        </p:nvSpPr>
        <p:spPr>
          <a:xfrm>
            <a:off x="6667246" y="1313718"/>
            <a:ext cx="3496128" cy="46541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Altman Specialty Plants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8DB55-F779-4F2B-99B6-5A3F6A0451E1}"/>
              </a:ext>
            </a:extLst>
          </p:cNvPr>
          <p:cNvSpPr txBox="1"/>
          <p:nvPr/>
        </p:nvSpPr>
        <p:spPr>
          <a:xfrm>
            <a:off x="1150919" y="5563434"/>
            <a:ext cx="4509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Irrigation System Upgrades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650 AF Saved /year = 35.5 million gallons/year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$141,000.00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6512B-9F04-4F72-9F38-5791FA8464D5}"/>
              </a:ext>
            </a:extLst>
          </p:cNvPr>
          <p:cNvSpPr txBox="1"/>
          <p:nvPr/>
        </p:nvSpPr>
        <p:spPr>
          <a:xfrm>
            <a:off x="6102019" y="5563434"/>
            <a:ext cx="462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Capture, Treat and Reuse Nursery Runoff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3,421 AF Saved /year = 111 million gallons/year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$458,000.00</a:t>
            </a:r>
          </a:p>
        </p:txBody>
      </p:sp>
    </p:spTree>
    <p:extLst>
      <p:ext uri="{BB962C8B-B14F-4D97-AF65-F5344CB8AC3E}">
        <p14:creationId xmlns:p14="http://schemas.microsoft.com/office/powerpoint/2010/main" val="9516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7C65-18C3-4DC2-8B45-DB7838DC2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98559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ED7D3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Krista Guerrero 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kguerrero@mwdh2o.com</a:t>
            </a:r>
            <a:b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E781B-47BF-4649-A03A-2510E839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863917"/>
            <a:ext cx="26860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3BEC5B-20D2-4087-A1A9-741CFF2E8048}"/>
              </a:ext>
            </a:extLst>
          </p:cNvPr>
          <p:cNvSpPr txBox="1">
            <a:spLocks/>
          </p:cNvSpPr>
          <p:nvPr/>
        </p:nvSpPr>
        <p:spPr>
          <a:xfrm>
            <a:off x="126123" y="136458"/>
            <a:ext cx="9480331" cy="8410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Sources of Water for Southern California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58A851-E441-4D81-AC57-835CD921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/>
          <a:stretch>
            <a:fillRect/>
          </a:stretch>
        </p:blipFill>
        <p:spPr>
          <a:xfrm>
            <a:off x="1596100" y="829712"/>
            <a:ext cx="8999799" cy="62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white"/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algn="ctr"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3BEC5B-20D2-4087-A1A9-741CFF2E8048}"/>
              </a:ext>
            </a:extLst>
          </p:cNvPr>
          <p:cNvSpPr txBox="1">
            <a:spLocks/>
          </p:cNvSpPr>
          <p:nvPr/>
        </p:nvSpPr>
        <p:spPr>
          <a:xfrm>
            <a:off x="199696" y="231051"/>
            <a:ext cx="9480331" cy="841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Yes, We are in a Drought!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9A83A-8C12-498C-9866-A9CBA76D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78" y="1666679"/>
            <a:ext cx="3524250" cy="402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2A823-833D-4395-9142-9F8F2DBE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56"/>
          <a:stretch/>
        </p:blipFill>
        <p:spPr>
          <a:xfrm>
            <a:off x="7539664" y="1666679"/>
            <a:ext cx="3511906" cy="40277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D984E2-2833-47EE-8157-5D29120EDBB4}"/>
              </a:ext>
            </a:extLst>
          </p:cNvPr>
          <p:cNvSpPr/>
          <p:nvPr/>
        </p:nvSpPr>
        <p:spPr bwMode="auto">
          <a:xfrm>
            <a:off x="3819592" y="6289018"/>
            <a:ext cx="1782731" cy="337931"/>
          </a:xfrm>
          <a:prstGeom prst="rect">
            <a:avLst/>
          </a:prstGeom>
          <a:solidFill>
            <a:srgbClr val="FCD37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>
            <a:defPPr/>
          </a:lstStyle>
          <a:p>
            <a:pPr algn="ctr" defTabSz="914076"/>
            <a:r>
              <a:rPr lang="en-US" sz="20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ABD27-7DFF-49EB-AE35-F56BC4860672}"/>
              </a:ext>
            </a:extLst>
          </p:cNvPr>
          <p:cNvSpPr/>
          <p:nvPr/>
        </p:nvSpPr>
        <p:spPr bwMode="auto">
          <a:xfrm>
            <a:off x="2003178" y="6289018"/>
            <a:ext cx="1782731" cy="337931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>
            <a:defPPr/>
          </a:lstStyle>
          <a:p>
            <a:pPr algn="ctr" defTabSz="914076"/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55AC75-F77C-4DC0-9F8D-ADC886EAAA09}"/>
              </a:ext>
            </a:extLst>
          </p:cNvPr>
          <p:cNvSpPr/>
          <p:nvPr/>
        </p:nvSpPr>
        <p:spPr bwMode="auto">
          <a:xfrm>
            <a:off x="9268839" y="6289018"/>
            <a:ext cx="1782731" cy="337931"/>
          </a:xfrm>
          <a:prstGeom prst="rect">
            <a:avLst/>
          </a:prstGeom>
          <a:solidFill>
            <a:srgbClr val="73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>
            <a:defPPr/>
          </a:lstStyle>
          <a:p>
            <a:pPr algn="ctr" defTabSz="914076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B5DB74-D9C4-40F8-8EDE-862389B75708}"/>
              </a:ext>
            </a:extLst>
          </p:cNvPr>
          <p:cNvSpPr/>
          <p:nvPr/>
        </p:nvSpPr>
        <p:spPr bwMode="auto">
          <a:xfrm>
            <a:off x="5636008" y="6289018"/>
            <a:ext cx="1782731" cy="337931"/>
          </a:xfrm>
          <a:prstGeom prst="rect">
            <a:avLst/>
          </a:prstGeom>
          <a:solidFill>
            <a:srgbClr val="FFAA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>
            <a:defPPr/>
          </a:lstStyle>
          <a:p>
            <a:pPr algn="ctr" defTabSz="914076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8C8E5D-AB18-4712-BC99-51EC115DEB05}"/>
              </a:ext>
            </a:extLst>
          </p:cNvPr>
          <p:cNvSpPr/>
          <p:nvPr/>
        </p:nvSpPr>
        <p:spPr bwMode="auto">
          <a:xfrm>
            <a:off x="7452423" y="6289018"/>
            <a:ext cx="1782731" cy="337931"/>
          </a:xfrm>
          <a:prstGeom prst="rect">
            <a:avLst/>
          </a:prstGeom>
          <a:solidFill>
            <a:srgbClr val="E6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>
            <a:defPPr/>
          </a:lstStyle>
          <a:p>
            <a:pPr algn="ctr" defTabSz="914076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F2530-B8D0-49A8-8368-53B506DE511B}"/>
              </a:ext>
            </a:extLst>
          </p:cNvPr>
          <p:cNvSpPr/>
          <p:nvPr/>
        </p:nvSpPr>
        <p:spPr>
          <a:xfrm>
            <a:off x="1853283" y="1132367"/>
            <a:ext cx="3749040" cy="474000"/>
          </a:xfrm>
          <a:prstGeom prst="rect">
            <a:avLst/>
          </a:prstGeom>
          <a:solidFill>
            <a:srgbClr val="ED7D3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August 25,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1A484-6235-4A87-8216-D4A936D65B3D}"/>
              </a:ext>
            </a:extLst>
          </p:cNvPr>
          <p:cNvSpPr/>
          <p:nvPr/>
        </p:nvSpPr>
        <p:spPr>
          <a:xfrm>
            <a:off x="7394319" y="1146407"/>
            <a:ext cx="3749040" cy="474000"/>
          </a:xfrm>
          <a:prstGeom prst="rect">
            <a:avLst/>
          </a:prstGeom>
          <a:solidFill>
            <a:srgbClr val="ED7D3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August 23, 2022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8756C50-F0F1-4026-AB7A-BBAF9CE84484}"/>
              </a:ext>
            </a:extLst>
          </p:cNvPr>
          <p:cNvSpPr/>
          <p:nvPr/>
        </p:nvSpPr>
        <p:spPr>
          <a:xfrm>
            <a:off x="5944049" y="3118945"/>
            <a:ext cx="1166648" cy="62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43CAC-D1EC-44D5-9950-B673AE672A8F}"/>
              </a:ext>
            </a:extLst>
          </p:cNvPr>
          <p:cNvSpPr txBox="1"/>
          <p:nvPr/>
        </p:nvSpPr>
        <p:spPr>
          <a:xfrm>
            <a:off x="5944049" y="245816"/>
            <a:ext cx="692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sz="2000" i="1" dirty="0">
                <a:solidFill>
                  <a:schemeClr val="bg1"/>
                </a:solidFill>
              </a:rPr>
              <a:t>U.S. Drought Monitor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(Aug 23, 2022; Data valid: Aug 25 at 8 a.m. EST)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8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3BEC5B-20D2-4087-A1A9-741CFF2E8048}"/>
              </a:ext>
            </a:extLst>
          </p:cNvPr>
          <p:cNvSpPr txBox="1">
            <a:spLocks/>
          </p:cNvSpPr>
          <p:nvPr/>
        </p:nvSpPr>
        <p:spPr>
          <a:xfrm>
            <a:off x="199696" y="231051"/>
            <a:ext cx="9480331" cy="841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Yes, We are in a Drought!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F2530-B8D0-49A8-8368-53B506DE511B}"/>
              </a:ext>
            </a:extLst>
          </p:cNvPr>
          <p:cNvSpPr/>
          <p:nvPr/>
        </p:nvSpPr>
        <p:spPr>
          <a:xfrm>
            <a:off x="1527462" y="1174409"/>
            <a:ext cx="3749040" cy="47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State Water Project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1A484-6235-4A87-8216-D4A936D65B3D}"/>
              </a:ext>
            </a:extLst>
          </p:cNvPr>
          <p:cNvSpPr/>
          <p:nvPr/>
        </p:nvSpPr>
        <p:spPr>
          <a:xfrm>
            <a:off x="7068498" y="1188449"/>
            <a:ext cx="3749040" cy="47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Colorado River Basin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D67D4D-24F7-40CC-855E-050FDD54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7333" y="1750763"/>
            <a:ext cx="2937426" cy="4898452"/>
          </a:xfrm>
          <a:prstGeom prst="rect">
            <a:avLst/>
          </a:prstGeom>
        </p:spPr>
      </p:pic>
      <p:pic>
        <p:nvPicPr>
          <p:cNvPr id="2050" name="Picture 2" descr="NASA satellite images show how much Lake Mead has receded since 2000">
            <a:extLst>
              <a:ext uri="{FF2B5EF4-FFF2-40B4-BE49-F238E27FC236}">
                <a16:creationId xmlns:a16="http://schemas.microsoft.com/office/drawing/2014/main" id="{ED6B16CA-91F0-4700-83B8-CB7A4D2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83" y="1778843"/>
            <a:ext cx="5226269" cy="43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49B3E-805C-49B5-9E51-FB5E197E42F6}"/>
              </a:ext>
            </a:extLst>
          </p:cNvPr>
          <p:cNvSpPr txBox="1"/>
          <p:nvPr/>
        </p:nvSpPr>
        <p:spPr>
          <a:xfrm>
            <a:off x="4219144" y="3059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83E773-AADB-4D8F-A748-218D268A3BC4}"/>
              </a:ext>
            </a:extLst>
          </p:cNvPr>
          <p:cNvSpPr txBox="1"/>
          <p:nvPr/>
        </p:nvSpPr>
        <p:spPr>
          <a:xfrm>
            <a:off x="3636596" y="466977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Spring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BC0F1-B650-4956-B2AF-D38BEC3C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33" y="5013577"/>
            <a:ext cx="2937426" cy="16385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786497-36A8-4460-AEF6-5DEFAB9DD13B}"/>
              </a:ext>
            </a:extLst>
          </p:cNvPr>
          <p:cNvSpPr txBox="1"/>
          <p:nvPr/>
        </p:nvSpPr>
        <p:spPr>
          <a:xfrm>
            <a:off x="3636596" y="629193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257241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3BEC5B-20D2-4087-A1A9-741CFF2E8048}"/>
              </a:ext>
            </a:extLst>
          </p:cNvPr>
          <p:cNvSpPr txBox="1">
            <a:spLocks/>
          </p:cNvSpPr>
          <p:nvPr/>
        </p:nvSpPr>
        <p:spPr>
          <a:xfrm>
            <a:off x="199696" y="231051"/>
            <a:ext cx="9480331" cy="841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Yes, We are in a Drought!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F2530-B8D0-49A8-8368-53B506DE511B}"/>
              </a:ext>
            </a:extLst>
          </p:cNvPr>
          <p:cNvSpPr/>
          <p:nvPr/>
        </p:nvSpPr>
        <p:spPr>
          <a:xfrm>
            <a:off x="1940057" y="1232942"/>
            <a:ext cx="3749040" cy="47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State Water Project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1A484-6235-4A87-8216-D4A936D65B3D}"/>
              </a:ext>
            </a:extLst>
          </p:cNvPr>
          <p:cNvSpPr/>
          <p:nvPr/>
        </p:nvSpPr>
        <p:spPr>
          <a:xfrm>
            <a:off x="7440902" y="156575"/>
            <a:ext cx="3749040" cy="47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dirty="0"/>
              <a:t>Colorado River Basin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7A213-BDDF-4F4F-A7D8-2A465CAD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40" y="1867829"/>
            <a:ext cx="3114675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0690E-9831-4081-B935-9F4531D9C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06" y="732929"/>
            <a:ext cx="2698232" cy="59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3BEC5B-20D2-4087-A1A9-741CFF2E8048}"/>
              </a:ext>
            </a:extLst>
          </p:cNvPr>
          <p:cNvSpPr txBox="1">
            <a:spLocks/>
          </p:cNvSpPr>
          <p:nvPr/>
        </p:nvSpPr>
        <p:spPr>
          <a:xfrm>
            <a:off x="199696" y="231051"/>
            <a:ext cx="9480331" cy="841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Drought Response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3B40F8-DBBD-4176-B6A1-6E7E81218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528459"/>
              </p:ext>
            </p:extLst>
          </p:nvPr>
        </p:nvGraphicFramePr>
        <p:xfrm>
          <a:off x="439682" y="372825"/>
          <a:ext cx="11312635" cy="590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04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234693" y="260231"/>
            <a:ext cx="8985251" cy="839788"/>
          </a:xfrm>
        </p:spPr>
        <p:txBody>
          <a:bodyPr vert="horz" wrap="square" lIns="0" tIns="0" rIns="0" bIns="0" rtlCol="0" anchor="ctr" anchorCtr="0">
            <a:noAutofit/>
          </a:bodyPr>
          <a:lstStyle>
            <a:defPPr/>
          </a:lstStyle>
          <a:p>
            <a:pPr defTabSz="914340" fontAlgn="base">
              <a:spcAft>
                <a:spcPct val="0"/>
              </a:spcAft>
            </a:pPr>
            <a:r>
              <a:rPr lang="en-US" alt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Ban Means For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2762" y="6228437"/>
            <a:ext cx="219425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>
              <a:spcBef>
                <a:spcPts val="2000"/>
              </a:spcBef>
            </a:pPr>
            <a:r>
              <a:rPr lang="en-US" i="1" dirty="0">
                <a:solidFill>
                  <a:schemeClr val="bg1"/>
                </a:solidFill>
                <a:ea typeface="ＭＳ Ｐゴシック" pitchFamily="-108" charset="-128"/>
              </a:rPr>
              <a:t>socalwatersmart.com</a:t>
            </a:r>
            <a:endParaRPr lang="en-US" altLang="en-US" sz="4000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4B70-99A4-46CB-89EC-D25B88370208}"/>
              </a:ext>
            </a:extLst>
          </p:cNvPr>
          <p:cNvSpPr txBox="1"/>
          <p:nvPr/>
        </p:nvSpPr>
        <p:spPr>
          <a:xfrm>
            <a:off x="282445" y="1207809"/>
            <a:ext cx="117666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Regulation  - expires June 10,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applies to NFT irrigated with potable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HOA areas except: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gathering spaces / recreation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yard residential areas irrigated by HOA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Enforced by SWRCB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Municipality/water agency enforcement is voluntary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5C4843D1CE94CBE8C59886AB52461" ma:contentTypeVersion="16" ma:contentTypeDescription="Create a new document." ma:contentTypeScope="" ma:versionID="5e8369fcb82515cd3ef062e1a06bcf8c">
  <xsd:schema xmlns:xsd="http://www.w3.org/2001/XMLSchema" xmlns:xs="http://www.w3.org/2001/XMLSchema" xmlns:p="http://schemas.microsoft.com/office/2006/metadata/properties" xmlns:ns2="79456ced-c124-43db-85a4-2ac45c797a5a" xmlns:ns3="cb172be9-ce75-4853-89c5-29b6ecc8d039" targetNamespace="http://schemas.microsoft.com/office/2006/metadata/properties" ma:root="true" ma:fieldsID="5b7ebb54f866ff1ca57f9cf90ccfe330" ns2:_="" ns3:_="">
    <xsd:import namespace="79456ced-c124-43db-85a4-2ac45c797a5a"/>
    <xsd:import namespace="cb172be9-ce75-4853-89c5-29b6ecc8d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56ced-c124-43db-85a4-2ac45c79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d712ac-0b54-495d-a2ac-d38bbecf2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72be9-ce75-4853-89c5-29b6ecc8d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5d3216-6668-4498-9cda-ed1e0ab3f0f8}" ma:internalName="TaxCatchAll" ma:showField="CatchAllData" ma:web="cb172be9-ce75-4853-89c5-29b6ecc8d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A3C24-895C-4A92-AA0A-492CF26D18C9}"/>
</file>

<file path=customXml/itemProps2.xml><?xml version="1.0" encoding="utf-8"?>
<ds:datastoreItem xmlns:ds="http://schemas.openxmlformats.org/officeDocument/2006/customXml" ds:itemID="{D78C0D6B-2626-4951-9736-FF26DE5767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784</Words>
  <Application>Microsoft Office PowerPoint</Application>
  <PresentationFormat>Widescreen</PresentationFormat>
  <Paragraphs>161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Not all Turf is Created Equal: The why, where, and how to replacing non-functional turf with California Friendly Landscaping</vt:lpstr>
      <vt:lpstr>PowerPoint Presentation</vt:lpstr>
      <vt:lpstr>PowerPoint Presentation</vt:lpstr>
      <vt:lpstr>The Why</vt:lpstr>
      <vt:lpstr>PowerPoint Presentation</vt:lpstr>
      <vt:lpstr>PowerPoint Presentation</vt:lpstr>
      <vt:lpstr>PowerPoint Presentation</vt:lpstr>
      <vt:lpstr>PowerPoint Presentation</vt:lpstr>
      <vt:lpstr>What The Ban Means For You</vt:lpstr>
      <vt:lpstr>Current Efforts: Colorado River</vt:lpstr>
      <vt:lpstr>The Where</vt:lpstr>
      <vt:lpstr>Finding NFT On Your Property</vt:lpstr>
      <vt:lpstr>PowerPoint Presentation</vt:lpstr>
      <vt:lpstr>PowerPoint Presentation</vt:lpstr>
      <vt:lpstr>The How</vt:lpstr>
      <vt:lpstr>Turf Replacement Program</vt:lpstr>
      <vt:lpstr>Turf Replacement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Landscaping Resources</vt:lpstr>
      <vt:lpstr>Water Savings Incentive Program (WSIP)</vt:lpstr>
      <vt:lpstr>WSIP Incentive</vt:lpstr>
      <vt:lpstr>Landscape/Agriculture WSIP Projects</vt:lpstr>
      <vt:lpstr>  Krista Guerrero  kguerrero@mwdh2o.com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Metropolitan’s Water Supply and Efficiency Programs</dc:title>
  <dc:creator>Morgutia,James A</dc:creator>
  <cp:lastModifiedBy>Guerrero,Krista M</cp:lastModifiedBy>
  <cp:revision>27</cp:revision>
  <dcterms:created xsi:type="dcterms:W3CDTF">2022-09-13T16:09:04Z</dcterms:created>
  <dcterms:modified xsi:type="dcterms:W3CDTF">2022-10-10T16:41:36Z</dcterms:modified>
</cp:coreProperties>
</file>