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22"/>
  </p:notesMasterIdLst>
  <p:sldIdLst>
    <p:sldId id="1673" r:id="rId3"/>
    <p:sldId id="1656" r:id="rId4"/>
    <p:sldId id="1659" r:id="rId5"/>
    <p:sldId id="1661" r:id="rId6"/>
    <p:sldId id="1665" r:id="rId7"/>
    <p:sldId id="1666" r:id="rId8"/>
    <p:sldId id="1667" r:id="rId9"/>
    <p:sldId id="1674" r:id="rId10"/>
    <p:sldId id="1675" r:id="rId11"/>
    <p:sldId id="1683" r:id="rId12"/>
    <p:sldId id="1677" r:id="rId13"/>
    <p:sldId id="1668" r:id="rId14"/>
    <p:sldId id="1653" r:id="rId15"/>
    <p:sldId id="1682" r:id="rId16"/>
    <p:sldId id="1678" r:id="rId17"/>
    <p:sldId id="1679" r:id="rId18"/>
    <p:sldId id="1680" r:id="rId19"/>
    <p:sldId id="1681" r:id="rId20"/>
    <p:sldId id="149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Guire, Andrew" initials="MA" lastIdx="5" clrIdx="0">
    <p:extLst>
      <p:ext uri="{19B8F6BF-5375-455C-9EA6-DF929625EA0E}">
        <p15:presenceInfo xmlns:p15="http://schemas.microsoft.com/office/powerpoint/2012/main" userId="S::Andrew.McGuire@ocpw.ocgov.com::d868a3eb-776e-4b8a-bcd0-9e089280d9a1" providerId="AD"/>
      </p:ext>
    </p:extLst>
  </p:cmAuthor>
  <p:cmAuthor id="2" name="Suppes, Christy" initials="SC" lastIdx="13" clrIdx="1">
    <p:extLst>
      <p:ext uri="{19B8F6BF-5375-455C-9EA6-DF929625EA0E}">
        <p15:presenceInfo xmlns:p15="http://schemas.microsoft.com/office/powerpoint/2012/main" userId="S::Christy.Suppes@ocpw.ocgov.com::61705e10-ce33-4e50-9bd5-c13f4445ba56" providerId="AD"/>
      </p:ext>
    </p:extLst>
  </p:cmAuthor>
  <p:cmAuthor id="3" name="Voss, Jenna" initials="VJ" lastIdx="5" clrIdx="2">
    <p:extLst>
      <p:ext uri="{19B8F6BF-5375-455C-9EA6-DF929625EA0E}">
        <p15:presenceInfo xmlns:p15="http://schemas.microsoft.com/office/powerpoint/2012/main" userId="S::Jenna.Voss@ocpw.ocgov.com::d63c094e-9401-4629-a747-edfe91f3a9b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28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85A05-4B6E-45C5-93C1-3851795428CD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4DF6-410A-4F94-9710-4C265162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4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0AC7E85C-46B9-40B9-855C-E283226280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994B272-EA3F-429B-8421-4F194CFD01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62B92EE2-F5B6-4DD1-BE68-AFD307F116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1372080" indent="-52772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2110892" indent="-42217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2955249" indent="-42217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3799606" indent="-42217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643963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5488320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6332677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7177034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B5E2DA-2B7A-459D-86A2-CBA4383535A8}" type="slidenum"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790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5A66961-1EC1-455F-933B-0B5BEA9727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DBD2C703-719C-487C-8DBB-0D939C5E27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770BC602-BC1C-4E8D-AE08-27338831A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1372080" indent="-52772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2110892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2955249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3799606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643963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5488320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6332677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7177034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16887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CCC0D-9569-4F83-9AED-8E57D63A5778}" type="slidenum"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68871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12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5A66961-1EC1-455F-933B-0B5BEA9727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DBD2C703-719C-487C-8DBB-0D939C5E27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770BC602-BC1C-4E8D-AE08-27338831A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1372080" indent="-52772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2110892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2955249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3799606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643963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5488320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6332677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7177034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16887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CCC0D-9569-4F83-9AED-8E57D63A5778}" type="slidenum"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68871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977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5A66961-1EC1-455F-933B-0B5BEA9727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DBD2C703-719C-487C-8DBB-0D939C5E27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770BC602-BC1C-4E8D-AE08-27338831A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1372080" indent="-52772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2110892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2955249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3799606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643963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5488320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6332677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7177034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16887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CCC0D-9569-4F83-9AED-8E57D63A5778}" type="slidenum"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68871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804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5A66961-1EC1-455F-933B-0B5BEA9727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DBD2C703-719C-487C-8DBB-0D939C5E27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770BC602-BC1C-4E8D-AE08-27338831A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1372080" indent="-52772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2110892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2955249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3799606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643963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5488320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6332677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7177034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16887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CCC0D-9569-4F83-9AED-8E57D63A5778}" type="slidenum"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68871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705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5A66961-1EC1-455F-933B-0B5BEA9727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DBD2C703-719C-487C-8DBB-0D939C5E27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770BC602-BC1C-4E8D-AE08-27338831A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1372080" indent="-52772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2110892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2955249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3799606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643963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5488320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6332677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7177034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16887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CCC0D-9569-4F83-9AED-8E57D63A5778}" type="slidenum"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68871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437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5A66961-1EC1-455F-933B-0B5BEA9727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DBD2C703-719C-487C-8DBB-0D939C5E27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770BC602-BC1C-4E8D-AE08-27338831A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1372080" indent="-52772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2110892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2955249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3799606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643963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5488320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6332677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7177034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16887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CCC0D-9569-4F83-9AED-8E57D63A5778}" type="slidenum"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68871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628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BE4A07-4A2D-4DB0-85FF-D4A2C3300A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42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0AC7E85C-46B9-40B9-855C-E283226280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994B272-EA3F-429B-8421-4F194CFD01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The quality of our surface waters is a reflection of how we treat our watersheds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62B92EE2-F5B6-4DD1-BE68-AFD307F116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1372080" indent="-52772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2110892" indent="-42217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2955249" indent="-42217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3799606" indent="-42217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643963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5488320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6332677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7177034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B5E2DA-2B7A-459D-86A2-CBA4383535A8}" type="slidenum"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045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0AC7E85C-46B9-40B9-855C-E283226280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994B272-EA3F-429B-8421-4F194CFD01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62B92EE2-F5B6-4DD1-BE68-AFD307F116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1372080" indent="-52772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2110892" indent="-42217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2955249" indent="-42217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3799606" indent="-42217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643963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5488320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6332677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7177034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B5E2DA-2B7A-459D-86A2-CBA4383535A8}" type="slidenum"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594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0AC7E85C-46B9-40B9-855C-E283226280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994B272-EA3F-429B-8421-4F194CFD01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62B92EE2-F5B6-4DD1-BE68-AFD307F116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1372080" indent="-52772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2110892" indent="-42217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2955249" indent="-42217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3799606" indent="-42217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643963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5488320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6332677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7177034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B5E2DA-2B7A-459D-86A2-CBA4383535A8}" type="slidenum"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879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0AC7E85C-46B9-40B9-855C-E283226280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1994B272-EA3F-429B-8421-4F194CFD01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62B92EE2-F5B6-4DD1-BE68-AFD307F116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1372080" indent="-52772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2110892" indent="-42217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2955249" indent="-42217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3799606" indent="-42217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643963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5488320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6332677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7177034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B5E2DA-2B7A-459D-86A2-CBA4383535A8}" type="slidenum"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113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5A66961-1EC1-455F-933B-0B5BEA9727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DBD2C703-719C-487C-8DBB-0D939C5E27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770BC602-BC1C-4E8D-AE08-27338831A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1372080" indent="-52772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2110892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2955249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3799606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643963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5488320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6332677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7177034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16887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CCC0D-9569-4F83-9AED-8E57D63A5778}" type="slidenum"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68871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4644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5A66961-1EC1-455F-933B-0B5BEA9727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DBD2C703-719C-487C-8DBB-0D939C5E27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770BC602-BC1C-4E8D-AE08-27338831A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1372080" indent="-52772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2110892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2955249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3799606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643963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5488320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6332677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7177034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16887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CCC0D-9569-4F83-9AED-8E57D63A5778}" type="slidenum"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68871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643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5A66961-1EC1-455F-933B-0B5BEA9727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DBD2C703-719C-487C-8DBB-0D939C5E27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770BC602-BC1C-4E8D-AE08-27338831A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1372080" indent="-52772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2110892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2955249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3799606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643963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5488320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6332677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7177034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16887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CCC0D-9569-4F83-9AED-8E57D63A5778}" type="slidenum"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68871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657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5A66961-1EC1-455F-933B-0B5BEA9727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DBD2C703-719C-487C-8DBB-0D939C5E27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770BC602-BC1C-4E8D-AE08-27338831A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1372080" indent="-52772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2110892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2955249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3799606" indent="-422178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643963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5488320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6332677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7177034" indent="-4221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16887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CCC0D-9569-4F83-9AED-8E57D63A5778}" type="slidenum"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68871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175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113" y="321257"/>
            <a:ext cx="2789773" cy="2156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35894"/>
            <a:ext cx="9144000" cy="1436914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E9832A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0" y="2323321"/>
            <a:ext cx="9144000" cy="2500605"/>
          </a:xfrm>
        </p:spPr>
        <p:txBody>
          <a:bodyPr anchor="b">
            <a:normAutofit/>
          </a:bodyPr>
          <a:lstStyle>
            <a:lvl1pPr algn="ctr">
              <a:defRPr sz="5400" b="1" i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2928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6221F-387E-D54C-8F5D-5F1ADB2099E0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917C-07BA-7041-B689-4D6D3677C7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654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6221F-387E-D54C-8F5D-5F1ADB2099E0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917C-07BA-7041-B689-4D6D3677C7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443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6221F-387E-D54C-8F5D-5F1ADB2099E0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917C-07BA-7041-B689-4D6D3677C7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810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6221F-387E-D54C-8F5D-5F1ADB2099E0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917C-07BA-7041-B689-4D6D3677C7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767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6221F-387E-D54C-8F5D-5F1ADB2099E0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917C-07BA-7041-B689-4D6D3677C7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09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6221F-387E-D54C-8F5D-5F1ADB2099E0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917C-07BA-7041-B689-4D6D3677C7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95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type="title">
  <p:cSld name="2_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7;p14">
            <a:extLst>
              <a:ext uri="{FF2B5EF4-FFF2-40B4-BE49-F238E27FC236}">
                <a16:creationId xmlns:a16="http://schemas.microsoft.com/office/drawing/2014/main" id="{A6D52FD3-0D59-4B49-8446-8647C078A6A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58;p14">
            <a:extLst>
              <a:ext uri="{FF2B5EF4-FFF2-40B4-BE49-F238E27FC236}">
                <a16:creationId xmlns:a16="http://schemas.microsoft.com/office/drawing/2014/main" id="{A42075E4-F4EF-4468-8624-D3966A00A94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18735" y="260350"/>
            <a:ext cx="127963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anchor="b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Google Shape;61;p14">
            <a:extLst>
              <a:ext uri="{FF2B5EF4-FFF2-40B4-BE49-F238E27FC236}">
                <a16:creationId xmlns:a16="http://schemas.microsoft.com/office/drawing/2014/main" id="{A70D05AB-5E5C-45C8-9536-79841DF11DA7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62;p14">
            <a:extLst>
              <a:ext uri="{FF2B5EF4-FFF2-40B4-BE49-F238E27FC236}">
                <a16:creationId xmlns:a16="http://schemas.microsoft.com/office/drawing/2014/main" id="{921B7014-D698-44D0-9D1E-F0F0463D4707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63;p14">
            <a:extLst>
              <a:ext uri="{FF2B5EF4-FFF2-40B4-BE49-F238E27FC236}">
                <a16:creationId xmlns:a16="http://schemas.microsoft.com/office/drawing/2014/main" id="{FCE19AB8-3B35-47E5-B767-E99D84173BC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5F542-1B2F-4F8C-872C-BE4691560F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112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66;p15">
            <a:extLst>
              <a:ext uri="{FF2B5EF4-FFF2-40B4-BE49-F238E27FC236}">
                <a16:creationId xmlns:a16="http://schemas.microsoft.com/office/drawing/2014/main" id="{D1A2713D-3808-4812-A641-FC6CDB6A892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Google Shape;67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anchor="b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 dirty="0"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Google Shape;69;p15">
            <a:extLst>
              <a:ext uri="{FF2B5EF4-FFF2-40B4-BE49-F238E27FC236}">
                <a16:creationId xmlns:a16="http://schemas.microsoft.com/office/drawing/2014/main" id="{E561E93B-5FCD-413E-8B06-5FD950041508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0;p15">
            <a:extLst>
              <a:ext uri="{FF2B5EF4-FFF2-40B4-BE49-F238E27FC236}">
                <a16:creationId xmlns:a16="http://schemas.microsoft.com/office/drawing/2014/main" id="{7D628DC7-B650-46C9-9B75-F3172EABC7BC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71;p15">
            <a:extLst>
              <a:ext uri="{FF2B5EF4-FFF2-40B4-BE49-F238E27FC236}">
                <a16:creationId xmlns:a16="http://schemas.microsoft.com/office/drawing/2014/main" id="{B2A0C635-50AC-418A-84FF-CD169BA4F05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2209F-D000-40C8-9088-8C2D14F3AC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49" y="698674"/>
            <a:ext cx="2273302" cy="14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20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1;p17">
            <a:extLst>
              <a:ext uri="{FF2B5EF4-FFF2-40B4-BE49-F238E27FC236}">
                <a16:creationId xmlns:a16="http://schemas.microsoft.com/office/drawing/2014/main" id="{90B7D26F-630E-41E5-A6B9-C743A33F305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82;p17">
            <a:extLst>
              <a:ext uri="{FF2B5EF4-FFF2-40B4-BE49-F238E27FC236}">
                <a16:creationId xmlns:a16="http://schemas.microsoft.com/office/drawing/2014/main" id="{2DAADA76-68C9-4967-8FBE-F95BCC4087D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923" y="149226"/>
            <a:ext cx="1261604" cy="77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Google Shape;83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anchor="b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R="0"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Google Shape;85;p17">
            <a:extLst>
              <a:ext uri="{FF2B5EF4-FFF2-40B4-BE49-F238E27FC236}">
                <a16:creationId xmlns:a16="http://schemas.microsoft.com/office/drawing/2014/main" id="{0AE8226E-5186-4436-9997-75A88A70538C}"/>
              </a:ext>
            </a:extLst>
          </p:cNvPr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86;p17">
            <a:extLst>
              <a:ext uri="{FF2B5EF4-FFF2-40B4-BE49-F238E27FC236}">
                <a16:creationId xmlns:a16="http://schemas.microsoft.com/office/drawing/2014/main" id="{3B6239E7-6544-4342-A327-220142A0FDCD}"/>
              </a:ext>
            </a:extLst>
          </p:cNvPr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7;p17">
            <a:extLst>
              <a:ext uri="{FF2B5EF4-FFF2-40B4-BE49-F238E27FC236}">
                <a16:creationId xmlns:a16="http://schemas.microsoft.com/office/drawing/2014/main" id="{794E1EDB-4E02-4EE7-95B3-4C3DE1B06D3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32729-A411-4B93-ADA3-1149911691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148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anchor="b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609585" marR="0" lvl="0" indent="-50798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8258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609585" marR="0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3;p13">
            <a:extLst>
              <a:ext uri="{FF2B5EF4-FFF2-40B4-BE49-F238E27FC236}">
                <a16:creationId xmlns:a16="http://schemas.microsoft.com/office/drawing/2014/main" id="{79F6EF72-B570-498C-A1EF-D6EC18126AA5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CCA24134-916D-4E68-83A5-00E3014E607D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Google Shape;55;p13">
            <a:extLst>
              <a:ext uri="{FF2B5EF4-FFF2-40B4-BE49-F238E27FC236}">
                <a16:creationId xmlns:a16="http://schemas.microsoft.com/office/drawing/2014/main" id="{4D60F059-37D5-49B3-9B41-951F58F2F65F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0F54C-01F3-46ED-81D6-CC5C1D334C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91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325" y="0"/>
            <a:ext cx="1695117" cy="13103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8187" y="130629"/>
            <a:ext cx="7576457" cy="6606073"/>
          </a:xfrm>
        </p:spPr>
        <p:txBody>
          <a:bodyPr>
            <a:noAutofit/>
          </a:bodyPr>
          <a:lstStyle>
            <a:lvl1pPr>
              <a:defRPr sz="7500" b="1" i="0">
                <a:solidFill>
                  <a:srgbClr val="009E9C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4847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609585" marR="0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marR="0" lvl="2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53;p13">
            <a:extLst>
              <a:ext uri="{FF2B5EF4-FFF2-40B4-BE49-F238E27FC236}">
                <a16:creationId xmlns:a16="http://schemas.microsoft.com/office/drawing/2014/main" id="{85C7F672-90E7-4573-B4CE-2E2672146110}"/>
              </a:ext>
            </a:extLst>
          </p:cNvPr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Google Shape;54;p13">
            <a:extLst>
              <a:ext uri="{FF2B5EF4-FFF2-40B4-BE49-F238E27FC236}">
                <a16:creationId xmlns:a16="http://schemas.microsoft.com/office/drawing/2014/main" id="{5976CBEE-8B59-4B89-A79D-34B2BC9C1973}"/>
              </a:ext>
            </a:extLst>
          </p:cNvPr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Google Shape;55;p13">
            <a:extLst>
              <a:ext uri="{FF2B5EF4-FFF2-40B4-BE49-F238E27FC236}">
                <a16:creationId xmlns:a16="http://schemas.microsoft.com/office/drawing/2014/main" id="{5D54864B-7AC0-4487-B518-8849323C91BE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2B6AB-D227-4D0B-B9B4-B40D4625AE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764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298" y="365125"/>
            <a:ext cx="11943184" cy="465299"/>
          </a:xfrm>
        </p:spPr>
        <p:txBody>
          <a:bodyPr>
            <a:noAutofit/>
          </a:bodyPr>
          <a:lstStyle>
            <a:lvl1pPr algn="ctr">
              <a:defRPr sz="4500" b="0" i="0">
                <a:solidFill>
                  <a:srgbClr val="009E9C"/>
                </a:solidFill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21298" y="6008913"/>
            <a:ext cx="11943184" cy="536511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rgbClr val="E7822B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69065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D1AC3F6-42E9-C54E-B841-88C91C0C6E0C}"/>
              </a:ext>
            </a:extLst>
          </p:cNvPr>
          <p:cNvSpPr/>
          <p:nvPr userDrawn="1"/>
        </p:nvSpPr>
        <p:spPr>
          <a:xfrm>
            <a:off x="0" y="0"/>
            <a:ext cx="4980458" cy="6470649"/>
          </a:xfrm>
          <a:prstGeom prst="rect">
            <a:avLst/>
          </a:prstGeom>
          <a:solidFill>
            <a:srgbClr val="009E9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08600" y="-1"/>
            <a:ext cx="6883399" cy="6475445"/>
          </a:xfrm>
        </p:spPr>
        <p:txBody>
          <a:bodyPr anchor="ctr">
            <a:normAutofit/>
          </a:bodyPr>
          <a:lstStyle>
            <a:lvl1pPr marL="0" indent="0" algn="l">
              <a:buNone/>
              <a:defRPr sz="3700" b="0" i="0">
                <a:solidFill>
                  <a:schemeClr val="tx1">
                    <a:lumMod val="65000"/>
                    <a:lumOff val="3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946A59-4744-E244-8095-177BD09EC1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0500" y="939800"/>
            <a:ext cx="4457700" cy="481330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4400" b="1">
                <a:solidFill>
                  <a:schemeClr val="bg1"/>
                </a:solidFill>
              </a:defRPr>
            </a:lvl2pPr>
            <a:lvl3pPr marL="914400" indent="0">
              <a:buNone/>
              <a:defRPr sz="4400" b="1">
                <a:solidFill>
                  <a:schemeClr val="bg1"/>
                </a:solidFill>
              </a:defRPr>
            </a:lvl3pPr>
            <a:lvl4pPr marL="1371600" indent="0">
              <a:buNone/>
              <a:defRPr sz="4400" b="1">
                <a:solidFill>
                  <a:schemeClr val="bg1"/>
                </a:solidFill>
              </a:defRPr>
            </a:lvl4pPr>
            <a:lvl5pPr marL="1828800" indent="0">
              <a:buNone/>
              <a:defRPr sz="4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94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69288" y="1221422"/>
            <a:ext cx="4958080" cy="3997960"/>
          </a:xfrm>
        </p:spPr>
        <p:txBody>
          <a:bodyPr>
            <a:normAutofit/>
          </a:bodyPr>
          <a:lstStyle>
            <a:lvl1pPr marL="0" indent="0" algn="l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365125"/>
            <a:ext cx="4201160" cy="5710555"/>
          </a:xfrm>
        </p:spPr>
        <p:txBody>
          <a:bodyPr/>
          <a:lstStyle>
            <a:lvl1pPr algn="r">
              <a:defRPr b="1">
                <a:solidFill>
                  <a:srgbClr val="009E9C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7165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958"/>
            <a:ext cx="1695117" cy="13103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5025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6221F-387E-D54C-8F5D-5F1ADB2099E0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917C-07BA-7041-B689-4D6D3677C7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96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6221F-387E-D54C-8F5D-5F1ADB2099E0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917C-07BA-7041-B689-4D6D3677C7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306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6221F-387E-D54C-8F5D-5F1ADB2099E0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917C-07BA-7041-B689-4D6D3677C7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832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6221F-387E-D54C-8F5D-5F1ADB2099E0}" type="datetimeFigureOut">
              <a:rPr lang="en-US" smtClean="0"/>
              <a:t>9/29/2022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3917C-07BA-7041-B689-4D6D3677C7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0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51;p13">
            <a:extLst>
              <a:ext uri="{FF2B5EF4-FFF2-40B4-BE49-F238E27FC236}">
                <a16:creationId xmlns:a16="http://schemas.microsoft.com/office/drawing/2014/main" id="{E5D44797-C3B7-4687-B038-84C64A651265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34275" rIns="68575" bIns="3427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2051" name="Google Shape;52;p13">
            <a:extLst>
              <a:ext uri="{FF2B5EF4-FFF2-40B4-BE49-F238E27FC236}">
                <a16:creationId xmlns:a16="http://schemas.microsoft.com/office/drawing/2014/main" id="{429162E5-0291-43D6-A006-81B0261ED22F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34275" rIns="68575" bIns="3427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53" name="Google Shape;53;p13">
            <a:extLst>
              <a:ext uri="{FF2B5EF4-FFF2-40B4-BE49-F238E27FC236}">
                <a16:creationId xmlns:a16="http://schemas.microsoft.com/office/drawing/2014/main" id="{19F9F76E-FEDF-4AC2-ACCA-E4EC9CEA0370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 eaLnBrk="1" fontAlgn="auto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4" name="Google Shape;54;p13">
            <a:extLst>
              <a:ext uri="{FF2B5EF4-FFF2-40B4-BE49-F238E27FC236}">
                <a16:creationId xmlns:a16="http://schemas.microsoft.com/office/drawing/2014/main" id="{5C1C6BD0-27F0-45D9-91BD-0F640BA2F9E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 eaLnBrk="1" fontAlgn="auto" hangingPunct="1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C4B7FB60-A4BB-47C0-9D8D-C5811E0CC29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68575" tIns="34275" rIns="68575" bIns="34275" numCol="1" anchor="ctr" anchorCtr="0" compatLnSpc="1">
            <a:prstTxWarp prst="textNoShape">
              <a:avLst/>
            </a:prstTxWarp>
            <a:noAutofit/>
          </a:bodyPr>
          <a:lstStyle>
            <a:lvl1pPr algn="r" eaLnBrk="1" hangingPunct="1">
              <a:defRPr sz="1200">
                <a:solidFill>
                  <a:srgbClr val="888888"/>
                </a:solidFill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CBACBEDF-7EC2-49B4-8046-5A6A75B819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7598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2oc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2oc.org/resources/view-order-brochure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hyperlink" Target="mailto:Andrew.McGuire@ocpw.ocgov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7100" y="1014870"/>
            <a:ext cx="5930900" cy="2693530"/>
          </a:xfrm>
        </p:spPr>
        <p:txBody>
          <a:bodyPr>
            <a:normAutofit/>
          </a:bodyPr>
          <a:lstStyle/>
          <a:p>
            <a:pPr algn="l"/>
            <a:r>
              <a:rPr lang="en-US" altLang="en-US" b="1" dirty="0">
                <a:latin typeface="Corbel" panose="020B0503020204020204" pitchFamily="34" charset="0"/>
              </a:rPr>
              <a:t>How HOAs can Protect Water Quality through Efficiency</a:t>
            </a:r>
            <a:endParaRPr lang="en-US" b="1" dirty="0">
              <a:latin typeface="Corbel" panose="020B0503020204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07100" y="4021138"/>
            <a:ext cx="5497006" cy="16557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en-US" dirty="0">
                <a:solidFill>
                  <a:srgbClr val="009E9C"/>
                </a:solidFill>
                <a:latin typeface="Corbel" charset="0"/>
                <a:ea typeface="Corbel" charset="0"/>
                <a:cs typeface="Corbel" charset="0"/>
              </a:rPr>
              <a:t>Andrew McGuire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09E9C"/>
                </a:solidFill>
                <a:latin typeface="Corbel" charset="0"/>
                <a:ea typeface="Corbel" charset="0"/>
                <a:cs typeface="Corbel" charset="0"/>
              </a:rPr>
              <a:t>County of Orange – OC Watersheds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09E9C"/>
                </a:solidFill>
                <a:latin typeface="Corbel" charset="0"/>
                <a:ea typeface="Corbel" charset="0"/>
                <a:cs typeface="Corbel" charset="0"/>
              </a:rPr>
              <a:t>H2O for HOAs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09E9C"/>
                </a:solidFill>
                <a:latin typeface="Corbel" charset="0"/>
                <a:ea typeface="Corbel" charset="0"/>
                <a:cs typeface="Corbel" charset="0"/>
              </a:rPr>
              <a:t>October 11, 2022</a:t>
            </a:r>
            <a:endParaRPr lang="en-US" dirty="0">
              <a:solidFill>
                <a:srgbClr val="009E9C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87891" y="2039728"/>
            <a:ext cx="4506410" cy="27785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B9DF76-2970-8E45-9192-E6314881B986}"/>
              </a:ext>
            </a:extLst>
          </p:cNvPr>
          <p:cNvCxnSpPr/>
          <p:nvPr/>
        </p:nvCxnSpPr>
        <p:spPr>
          <a:xfrm>
            <a:off x="5600700" y="749300"/>
            <a:ext cx="0" cy="5207000"/>
          </a:xfrm>
          <a:prstGeom prst="line">
            <a:avLst/>
          </a:prstGeom>
          <a:ln w="19050">
            <a:solidFill>
              <a:srgbClr val="009E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2CCF09-D927-5C4A-8647-B3CE6E5420C5}"/>
              </a:ext>
            </a:extLst>
          </p:cNvPr>
          <p:cNvCxnSpPr>
            <a:cxnSpLocks/>
          </p:cNvCxnSpPr>
          <p:nvPr/>
        </p:nvCxnSpPr>
        <p:spPr>
          <a:xfrm>
            <a:off x="6007100" y="3835400"/>
            <a:ext cx="5334000" cy="0"/>
          </a:xfrm>
          <a:prstGeom prst="line">
            <a:avLst/>
          </a:prstGeom>
          <a:ln w="19050">
            <a:solidFill>
              <a:srgbClr val="009E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956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7">
            <a:extLst>
              <a:ext uri="{FF2B5EF4-FFF2-40B4-BE49-F238E27FC236}">
                <a16:creationId xmlns:a16="http://schemas.microsoft.com/office/drawing/2014/main" id="{517B4971-9E33-4A3A-8265-7BDCCEC770D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2032" y="165248"/>
            <a:ext cx="10289512" cy="98583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Calibri" panose="020F0502020204030204" pitchFamily="34" charset="0"/>
              <a:buNone/>
            </a:pPr>
            <a:r>
              <a:rPr lang="en-US" altLang="en-US" sz="5400" dirty="0">
                <a:solidFill>
                  <a:srgbClr val="009E9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The Results Are In…</a:t>
            </a:r>
            <a:endParaRPr lang="en-US" altLang="en-US" dirty="0">
              <a:solidFill>
                <a:srgbClr val="009E9C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4EF3148-A594-4DBD-8D9C-173B0C2D1AD7}"/>
              </a:ext>
            </a:extLst>
          </p:cNvPr>
          <p:cNvSpPr txBox="1">
            <a:spLocks/>
          </p:cNvSpPr>
          <p:nvPr/>
        </p:nvSpPr>
        <p:spPr>
          <a:xfrm>
            <a:off x="422033" y="1332302"/>
            <a:ext cx="6917021" cy="5166347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In South Orange County’s Watersheds: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Dry weather runoff has reduced around 50% when compared to the early 2000’s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3200" dirty="0">
              <a:solidFill>
                <a:srgbClr val="000000">
                  <a:lumMod val="65000"/>
                  <a:lumOff val="35000"/>
                </a:srgbClr>
              </a:solidFill>
              <a:latin typeface="Corbel" charset="0"/>
              <a:ea typeface="Corbel" charset="0"/>
              <a:cs typeface="Corbel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Bacteria loading has reduced more than 90% in dry weather when compared to baseline data from early 2000’s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dirty="0">
              <a:solidFill>
                <a:srgbClr val="000000">
                  <a:lumMod val="65000"/>
                  <a:lumOff val="35000"/>
                </a:srgbClr>
              </a:solidFill>
              <a:latin typeface="Corbel" charset="0"/>
              <a:ea typeface="Corbel" charset="0"/>
              <a:cs typeface="Corbel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In North Orange County, dry weather beach bacteria advisories have reduced by 80% since 2000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dirty="0">
              <a:solidFill>
                <a:srgbClr val="000000">
                  <a:lumMod val="65000"/>
                  <a:lumOff val="35000"/>
                </a:srgbClr>
              </a:solidFill>
              <a:latin typeface="Corbel" charset="0"/>
              <a:ea typeface="Corbel" charset="0"/>
              <a:cs typeface="Corbel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This </a:t>
            </a:r>
            <a:r>
              <a:rPr lang="en-US" sz="3200" b="1" u="sng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could not </a:t>
            </a: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have happened without the actions taken in our communities</a:t>
            </a:r>
          </a:p>
        </p:txBody>
      </p:sp>
      <p:pic>
        <p:nvPicPr>
          <p:cNvPr id="3" name="Picture 2" descr="A picture containing outdoor, grass, tree, plant&#10;&#10;Description automatically generated">
            <a:extLst>
              <a:ext uri="{FF2B5EF4-FFF2-40B4-BE49-F238E27FC236}">
                <a16:creationId xmlns:a16="http://schemas.microsoft.com/office/drawing/2014/main" id="{865599AA-3960-4376-8A26-91E7CC2B7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347" y="1332303"/>
            <a:ext cx="3743881" cy="2489283"/>
          </a:xfrm>
          <a:prstGeom prst="rect">
            <a:avLst/>
          </a:prstGeom>
        </p:spPr>
      </p:pic>
      <p:pic>
        <p:nvPicPr>
          <p:cNvPr id="6" name="Picture 5" descr="A picture containing grass, dog, outdoor, person&#10;&#10;Description automatically generated">
            <a:extLst>
              <a:ext uri="{FF2B5EF4-FFF2-40B4-BE49-F238E27FC236}">
                <a16:creationId xmlns:a16="http://schemas.microsoft.com/office/drawing/2014/main" id="{C2E313C7-CF51-4125-A148-6339F56D5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347" y="4002804"/>
            <a:ext cx="3739896" cy="249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57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7">
            <a:extLst>
              <a:ext uri="{FF2B5EF4-FFF2-40B4-BE49-F238E27FC236}">
                <a16:creationId xmlns:a16="http://schemas.microsoft.com/office/drawing/2014/main" id="{517B4971-9E33-4A3A-8265-7BDCCEC770D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2032" y="165248"/>
            <a:ext cx="10289512" cy="98583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Calibri" panose="020F0502020204030204" pitchFamily="34" charset="0"/>
              <a:buNone/>
            </a:pPr>
            <a:r>
              <a:rPr lang="en-US" altLang="en-US" sz="5400" dirty="0">
                <a:solidFill>
                  <a:srgbClr val="009E9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We’re All Making A Difference</a:t>
            </a:r>
            <a:endParaRPr lang="en-US" altLang="en-US" dirty="0">
              <a:solidFill>
                <a:srgbClr val="009E9C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4EF3148-A594-4DBD-8D9C-173B0C2D1AD7}"/>
              </a:ext>
            </a:extLst>
          </p:cNvPr>
          <p:cNvSpPr txBox="1">
            <a:spLocks/>
          </p:cNvSpPr>
          <p:nvPr/>
        </p:nvSpPr>
        <p:spPr>
          <a:xfrm>
            <a:off x="713434" y="1625547"/>
            <a:ext cx="6371177" cy="457428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Orange County shined in the 2021-22 </a:t>
            </a:r>
            <a:r>
              <a:rPr lang="en-US" sz="3200" b="1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Heal the Bay Report Card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Most beaches (19) on the </a:t>
            </a:r>
            <a:r>
              <a:rPr lang="en-US" sz="3200" b="1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Honor Roll</a:t>
            </a: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 in the State of California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No</a:t>
            </a: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 reported illnesses due to beach water contact recreation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203EAE-0FFD-4730-8B56-A6D2569B0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788" y="1305114"/>
            <a:ext cx="4249092" cy="51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09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325" y="0"/>
            <a:ext cx="1695117" cy="131032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357768" y="-1"/>
            <a:ext cx="8784887" cy="6858001"/>
          </a:xfrm>
        </p:spPr>
        <p:txBody>
          <a:bodyPr wrap="square" anchor="ctr" anchorCtr="0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altLang="en-US" sz="8000" b="1" dirty="0">
                <a:solidFill>
                  <a:srgbClr val="009E9C"/>
                </a:solidFill>
                <a:latin typeface="Corbel" charset="0"/>
                <a:ea typeface="Corbel" charset="0"/>
                <a:cs typeface="Corbel" charset="0"/>
              </a:rPr>
              <a:t>How </a:t>
            </a:r>
            <a:r>
              <a:rPr lang="en-US" altLang="en-US" sz="8000" dirty="0">
                <a:solidFill>
                  <a:srgbClr val="009E9C"/>
                </a:solidFill>
              </a:rPr>
              <a:t>can </a:t>
            </a:r>
            <a:r>
              <a:rPr lang="en-US" altLang="en-US" sz="8000" b="1" dirty="0">
                <a:solidFill>
                  <a:srgbClr val="009E9C"/>
                </a:solidFill>
                <a:latin typeface="Corbel" charset="0"/>
                <a:ea typeface="Corbel" charset="0"/>
                <a:cs typeface="Corbel" charset="0"/>
              </a:rPr>
              <a:t>YOU be Part of the Solution?</a:t>
            </a:r>
            <a:endParaRPr lang="en-US" sz="8000" b="1" dirty="0">
              <a:solidFill>
                <a:srgbClr val="009E9C"/>
              </a:solidFill>
              <a:latin typeface="Corbel" charset="0"/>
              <a:ea typeface="Corbel" charset="0"/>
              <a:cs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41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7">
            <a:extLst>
              <a:ext uri="{FF2B5EF4-FFF2-40B4-BE49-F238E27FC236}">
                <a16:creationId xmlns:a16="http://schemas.microsoft.com/office/drawing/2014/main" id="{517B4971-9E33-4A3A-8265-7BDCCEC770D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43319" y="132198"/>
            <a:ext cx="10520624" cy="98583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Calibri" panose="020F0502020204030204" pitchFamily="34" charset="0"/>
              <a:buNone/>
            </a:pPr>
            <a:r>
              <a:rPr lang="en-US" altLang="en-US" sz="5400" dirty="0">
                <a:solidFill>
                  <a:srgbClr val="009E9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Where Does Our Water Go?</a:t>
            </a:r>
            <a:endParaRPr lang="en-US" altLang="en-US" dirty="0">
              <a:solidFill>
                <a:srgbClr val="009E9C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4EF3148-A594-4DBD-8D9C-173B0C2D1AD7}"/>
              </a:ext>
            </a:extLst>
          </p:cNvPr>
          <p:cNvSpPr txBox="1">
            <a:spLocks/>
          </p:cNvSpPr>
          <p:nvPr/>
        </p:nvSpPr>
        <p:spPr>
          <a:xfrm>
            <a:off x="343319" y="1264878"/>
            <a:ext cx="5522460" cy="54609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Visit </a:t>
            </a: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  <a:hlinkClick r:id="rId3"/>
              </a:rPr>
              <a:t>www.h2oc.org</a:t>
            </a: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 to learn about how you can prevent polluted runoff from entering our waterways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3200" dirty="0">
              <a:solidFill>
                <a:srgbClr val="000000">
                  <a:lumMod val="65000"/>
                  <a:lumOff val="35000"/>
                </a:srgbClr>
              </a:solidFill>
              <a:latin typeface="Corbel" charset="0"/>
              <a:ea typeface="Corbel" charset="0"/>
              <a:cs typeface="Corbe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Our ‘Where does your stormwater go?’ tool tells you which watershed your HOA is in and shows you the path runoff takes from your property to the Ocean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68B061-2A29-4CE3-ACD1-890C4BAE4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239" y="1264878"/>
            <a:ext cx="6077045" cy="486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07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7">
            <a:extLst>
              <a:ext uri="{FF2B5EF4-FFF2-40B4-BE49-F238E27FC236}">
                <a16:creationId xmlns:a16="http://schemas.microsoft.com/office/drawing/2014/main" id="{517B4971-9E33-4A3A-8265-7BDCCEC770D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43319" y="132198"/>
            <a:ext cx="10520624" cy="98583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Calibri" panose="020F0502020204030204" pitchFamily="34" charset="0"/>
              <a:buNone/>
            </a:pPr>
            <a:r>
              <a:rPr lang="en-US" altLang="en-US" sz="5400" dirty="0">
                <a:solidFill>
                  <a:srgbClr val="009E9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Accept the Challenge</a:t>
            </a:r>
            <a:endParaRPr lang="en-US" altLang="en-US" dirty="0">
              <a:solidFill>
                <a:srgbClr val="009E9C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4EF3148-A594-4DBD-8D9C-173B0C2D1AD7}"/>
              </a:ext>
            </a:extLst>
          </p:cNvPr>
          <p:cNvSpPr txBox="1">
            <a:spLocks/>
          </p:cNvSpPr>
          <p:nvPr/>
        </p:nvSpPr>
        <p:spPr>
          <a:xfrm>
            <a:off x="581249" y="1625547"/>
            <a:ext cx="4953789" cy="4574286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Keeping water from leaving your property keeps pollutants out of our waterways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orbel" charset="0"/>
              <a:ea typeface="Corbel" charset="0"/>
              <a:cs typeface="Corbe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Take the OWIO Challenge by: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Seasonally updating your watering schedule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Getting a weather-based irrigation controller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Checking for leaks and misaligned sprinklers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Planting drought-tolerant landscaping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341B3-D75B-451D-A32D-0603DBE34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038" y="1118035"/>
            <a:ext cx="6488151" cy="3720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F2B4EC-7FFE-4691-8D01-770A46871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538" y="4277877"/>
            <a:ext cx="462915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12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7">
            <a:extLst>
              <a:ext uri="{FF2B5EF4-FFF2-40B4-BE49-F238E27FC236}">
                <a16:creationId xmlns:a16="http://schemas.microsoft.com/office/drawing/2014/main" id="{517B4971-9E33-4A3A-8265-7BDCCEC770D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2032" y="165248"/>
            <a:ext cx="10289512" cy="98583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Calibri" panose="020F0502020204030204" pitchFamily="34" charset="0"/>
              <a:buNone/>
            </a:pPr>
            <a:r>
              <a:rPr lang="en-US" altLang="en-US" sz="5400" dirty="0">
                <a:solidFill>
                  <a:srgbClr val="009E9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Spread the Word</a:t>
            </a:r>
            <a:endParaRPr lang="en-US" altLang="en-US" dirty="0">
              <a:solidFill>
                <a:srgbClr val="009E9C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4EF3148-A594-4DBD-8D9C-173B0C2D1AD7}"/>
              </a:ext>
            </a:extLst>
          </p:cNvPr>
          <p:cNvSpPr txBox="1">
            <a:spLocks/>
          </p:cNvSpPr>
          <p:nvPr/>
        </p:nvSpPr>
        <p:spPr>
          <a:xfrm>
            <a:off x="361951" y="1531238"/>
            <a:ext cx="5571922" cy="457428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As an HOA board member, you are in a unique position to affect behavior change </a:t>
            </a:r>
            <a:endParaRPr lang="en-US" sz="2800" b="1" dirty="0">
              <a:solidFill>
                <a:srgbClr val="000000">
                  <a:lumMod val="65000"/>
                  <a:lumOff val="35000"/>
                </a:srgbClr>
              </a:solidFill>
              <a:latin typeface="Corbel" charset="0"/>
              <a:ea typeface="Corbel" charset="0"/>
              <a:cs typeface="Corbel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Provide residents with resources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Set an example for others in your community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Start the conversation regarding water use efficiency in your HOA’s common areas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67C39C-5F8B-41A5-B12D-649DD337D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409" y="2519464"/>
            <a:ext cx="5827827" cy="272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56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7">
            <a:extLst>
              <a:ext uri="{FF2B5EF4-FFF2-40B4-BE49-F238E27FC236}">
                <a16:creationId xmlns:a16="http://schemas.microsoft.com/office/drawing/2014/main" id="{517B4971-9E33-4A3A-8265-7BDCCEC770D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2032" y="165248"/>
            <a:ext cx="10289512" cy="98583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Calibri" panose="020F0502020204030204" pitchFamily="34" charset="0"/>
              <a:buNone/>
            </a:pPr>
            <a:r>
              <a:rPr lang="en-US" altLang="en-US" sz="5400" dirty="0">
                <a:solidFill>
                  <a:srgbClr val="009E9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Resources Available</a:t>
            </a:r>
            <a:endParaRPr lang="en-US" altLang="en-US" dirty="0">
              <a:solidFill>
                <a:srgbClr val="009E9C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4EF3148-A594-4DBD-8D9C-173B0C2D1AD7}"/>
              </a:ext>
            </a:extLst>
          </p:cNvPr>
          <p:cNvSpPr txBox="1">
            <a:spLocks/>
          </p:cNvSpPr>
          <p:nvPr/>
        </p:nvSpPr>
        <p:spPr>
          <a:xfrm>
            <a:off x="713434" y="1625547"/>
            <a:ext cx="6514680" cy="457428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At H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OC we’ve developed a suite of materials that can help you in conversations with residents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Cover common issues such as pet waste, irrigation runoff, home improvement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Digital and print versions available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Visit </a:t>
            </a: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  <a:hlinkClick r:id="rId3"/>
              </a:rPr>
              <a:t>h2oc.org/resources/view-order-brochures</a:t>
            </a: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F2B23B-B686-461A-B172-A4EACE7505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78"/>
          <a:stretch/>
        </p:blipFill>
        <p:spPr>
          <a:xfrm>
            <a:off x="7621097" y="1478605"/>
            <a:ext cx="1966962" cy="45753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B020CF-09CD-4EA0-A18C-CD919C02CF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66"/>
          <a:stretch/>
        </p:blipFill>
        <p:spPr>
          <a:xfrm>
            <a:off x="9981042" y="1478605"/>
            <a:ext cx="1966313" cy="4572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4363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7">
            <a:extLst>
              <a:ext uri="{FF2B5EF4-FFF2-40B4-BE49-F238E27FC236}">
                <a16:creationId xmlns:a16="http://schemas.microsoft.com/office/drawing/2014/main" id="{517B4971-9E33-4A3A-8265-7BDCCEC770D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2032" y="165248"/>
            <a:ext cx="10289512" cy="98583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Calibri" panose="020F0502020204030204" pitchFamily="34" charset="0"/>
              <a:buNone/>
            </a:pPr>
            <a:r>
              <a:rPr lang="en-US" altLang="en-US" sz="5400" dirty="0">
                <a:solidFill>
                  <a:srgbClr val="009E9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Set an example</a:t>
            </a:r>
            <a:endParaRPr lang="en-US" altLang="en-US" dirty="0">
              <a:solidFill>
                <a:srgbClr val="009E9C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4EF3148-A594-4DBD-8D9C-173B0C2D1AD7}"/>
              </a:ext>
            </a:extLst>
          </p:cNvPr>
          <p:cNvSpPr txBox="1">
            <a:spLocks/>
          </p:cNvSpPr>
          <p:nvPr/>
        </p:nvSpPr>
        <p:spPr>
          <a:xfrm>
            <a:off x="713434" y="1625547"/>
            <a:ext cx="7175698" cy="4574286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Make a commitment today to eliminate irrigation runoff from your community  </a:t>
            </a:r>
            <a:endParaRPr lang="en-US" sz="3200" b="1" dirty="0">
              <a:solidFill>
                <a:srgbClr val="000000">
                  <a:lumMod val="65000"/>
                  <a:lumOff val="35000"/>
                </a:srgbClr>
              </a:solidFill>
              <a:latin typeface="Corbel" charset="0"/>
              <a:ea typeface="Corbel" charset="0"/>
              <a:cs typeface="Corbel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Visit our table to make a commitment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12 different actions that prevent runoff – what are you already doing and what you will commit to do in the future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Consider these actions for your HOA’s common areas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Include your address so we can add you to our map on h2oc.org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1EB741-5C6B-9050-9A68-1F1F8E8EC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3738" y="1331122"/>
            <a:ext cx="2183108" cy="516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24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7">
            <a:extLst>
              <a:ext uri="{FF2B5EF4-FFF2-40B4-BE49-F238E27FC236}">
                <a16:creationId xmlns:a16="http://schemas.microsoft.com/office/drawing/2014/main" id="{517B4971-9E33-4A3A-8265-7BDCCEC770D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2032" y="165248"/>
            <a:ext cx="10289512" cy="98583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Calibri" panose="020F0502020204030204" pitchFamily="34" charset="0"/>
              <a:buNone/>
            </a:pPr>
            <a:r>
              <a:rPr lang="en-US" altLang="en-US" sz="5400" dirty="0">
                <a:solidFill>
                  <a:srgbClr val="009E9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We’re Here to Help!</a:t>
            </a:r>
            <a:endParaRPr lang="en-US" altLang="en-US" dirty="0">
              <a:solidFill>
                <a:srgbClr val="009E9C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4EF3148-A594-4DBD-8D9C-173B0C2D1AD7}"/>
              </a:ext>
            </a:extLst>
          </p:cNvPr>
          <p:cNvSpPr txBox="1">
            <a:spLocks/>
          </p:cNvSpPr>
          <p:nvPr/>
        </p:nvSpPr>
        <p:spPr>
          <a:xfrm>
            <a:off x="713433" y="1625547"/>
            <a:ext cx="7020056" cy="4574286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We are regularly updating our materials and would like your input on what would be most helpful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Contact cards on your table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Fill out your </a:t>
            </a:r>
            <a:r>
              <a:rPr lang="en-US" sz="32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HOA’s</a:t>
            </a: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 contact information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Indicate your interests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200" dirty="0">
              <a:solidFill>
                <a:srgbClr val="000000">
                  <a:lumMod val="65000"/>
                  <a:lumOff val="35000"/>
                </a:srgbClr>
              </a:solidFill>
              <a:latin typeface="Corbel" charset="0"/>
              <a:ea typeface="Corbel" charset="0"/>
              <a:cs typeface="Corbel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We will reach out to provide what you need</a:t>
            </a: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7A3EE38-E5DC-FBBF-3769-5B7C9C530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744" y="1246909"/>
            <a:ext cx="2194718" cy="513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75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BB4CF8-CF9E-4AA8-9E63-2734F6341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891" y="1212270"/>
            <a:ext cx="4620239" cy="50419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51129"/>
            <a:ext cx="11910349" cy="691287"/>
          </a:xfrm>
        </p:spPr>
        <p:txBody>
          <a:bodyPr anchor="ctr"/>
          <a:lstStyle/>
          <a:p>
            <a:pPr>
              <a:spcAft>
                <a:spcPts val="1200"/>
              </a:spcAft>
            </a:pPr>
            <a:r>
              <a:rPr lang="en-US" sz="5400" dirty="0">
                <a:solidFill>
                  <a:srgbClr val="009E9C"/>
                </a:solidFill>
              </a:rPr>
              <a:t>Thank you!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D7093B-DD47-9042-B383-EE2D8F3A1CA9}"/>
              </a:ext>
            </a:extLst>
          </p:cNvPr>
          <p:cNvSpPr txBox="1"/>
          <p:nvPr/>
        </p:nvSpPr>
        <p:spPr>
          <a:xfrm>
            <a:off x="407132" y="2702200"/>
            <a:ext cx="722838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Andrew McGuire</a:t>
            </a:r>
          </a:p>
          <a:p>
            <a:r>
              <a:rPr lang="en-US" sz="32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Resources Specialist</a:t>
            </a:r>
          </a:p>
          <a:p>
            <a:r>
              <a:rPr lang="en-US" sz="32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County of Orange - OC Watersheds </a:t>
            </a:r>
          </a:p>
          <a:p>
            <a:r>
              <a:rPr lang="en-US" sz="32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Andrew.McGuire@ocpw.ocgov.com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454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0E5DAE0B-859E-47CC-90F5-32FFCF88780A}"/>
              </a:ext>
            </a:extLst>
          </p:cNvPr>
          <p:cNvSpPr txBox="1">
            <a:spLocks/>
          </p:cNvSpPr>
          <p:nvPr/>
        </p:nvSpPr>
        <p:spPr>
          <a:xfrm>
            <a:off x="522515" y="1346479"/>
            <a:ext cx="5064370" cy="48684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36867" name="Title 1">
            <a:extLst>
              <a:ext uri="{FF2B5EF4-FFF2-40B4-BE49-F238E27FC236}">
                <a16:creationId xmlns:a16="http://schemas.microsoft.com/office/drawing/2014/main" id="{AEFF2136-E266-4AB1-808B-BC69EF40CF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016" y="140677"/>
            <a:ext cx="9812217" cy="1029956"/>
          </a:xfrm>
        </p:spPr>
        <p:txBody>
          <a:bodyPr anchor="ctr"/>
          <a:lstStyle/>
          <a:p>
            <a:pPr eaLnBrk="1" hangingPunct="1">
              <a:lnSpc>
                <a:spcPts val="5000"/>
              </a:lnSpc>
            </a:pPr>
            <a:r>
              <a:rPr lang="en-US" altLang="en-US" sz="5400" b="1" dirty="0">
                <a:solidFill>
                  <a:srgbClr val="009E9C"/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OC Stormwater Program (H</a:t>
            </a:r>
            <a:r>
              <a:rPr lang="en-US" altLang="en-US" sz="5400" b="1" baseline="-25000" dirty="0">
                <a:solidFill>
                  <a:srgbClr val="009E9C"/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2</a:t>
            </a:r>
            <a:r>
              <a:rPr lang="en-US" altLang="en-US" sz="5400" b="1" dirty="0">
                <a:solidFill>
                  <a:srgbClr val="009E9C"/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OC)</a:t>
            </a:r>
            <a:endParaRPr lang="en-US" altLang="en-US" sz="3600" b="1" dirty="0">
              <a:solidFill>
                <a:srgbClr val="009E9C"/>
              </a:solidFill>
              <a:latin typeface="Corbel" panose="020B0503020204020204" pitchFamily="34" charset="0"/>
              <a:ea typeface="Corbel" panose="020B0503020204020204" pitchFamily="34" charset="0"/>
              <a:cs typeface="Corbel" panose="020B0503020204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8583E7E-67EE-4F0E-A3EF-CFD57CE93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016" y="1350719"/>
            <a:ext cx="5715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34275" rIns="68575" bIns="34275" numCol="1" anchor="ctr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 panose="020B0604020202020204" pitchFamily="34" charset="0"/>
              </a:rPr>
              <a:t>Protects surface water quality and maintains compliance with National Pollution Discharge Elimination System Permits through stormwater and urban runoff management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 panose="020B0604020202020204" pitchFamily="34" charset="0"/>
              </a:rPr>
              <a:t>Cooperative Effort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595959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 panose="020B0604020202020204" pitchFamily="34" charset="0"/>
              </a:rPr>
              <a:t>All 34 cities in Orange County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595959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 panose="020B0604020202020204" pitchFamily="34" charset="0"/>
              </a:rPr>
              <a:t>County of Orange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595959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 panose="020B0604020202020204" pitchFamily="34" charset="0"/>
              </a:rPr>
              <a:t>Orange County Flood Control District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4B4846D-3977-47EA-8980-B40B641B4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682" y="1935201"/>
            <a:ext cx="4845465" cy="298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02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0E5DAE0B-859E-47CC-90F5-32FFCF88780A}"/>
              </a:ext>
            </a:extLst>
          </p:cNvPr>
          <p:cNvSpPr txBox="1">
            <a:spLocks/>
          </p:cNvSpPr>
          <p:nvPr/>
        </p:nvSpPr>
        <p:spPr>
          <a:xfrm>
            <a:off x="522515" y="1346479"/>
            <a:ext cx="5064370" cy="48684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36867" name="Title 1">
            <a:extLst>
              <a:ext uri="{FF2B5EF4-FFF2-40B4-BE49-F238E27FC236}">
                <a16:creationId xmlns:a16="http://schemas.microsoft.com/office/drawing/2014/main" id="{AEFF2136-E266-4AB1-808B-BC69EF40CF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016" y="128117"/>
            <a:ext cx="9812217" cy="1029956"/>
          </a:xfrm>
        </p:spPr>
        <p:txBody>
          <a:bodyPr anchor="ctr"/>
          <a:lstStyle/>
          <a:p>
            <a:pPr eaLnBrk="1" hangingPunct="1">
              <a:lnSpc>
                <a:spcPts val="5000"/>
              </a:lnSpc>
            </a:pPr>
            <a:r>
              <a:rPr lang="en-US" altLang="en-US" sz="5400" b="1" dirty="0">
                <a:solidFill>
                  <a:srgbClr val="009E9C"/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Protecting Our Water Resources</a:t>
            </a:r>
            <a:endParaRPr lang="en-US" altLang="en-US" sz="3600" b="1" dirty="0">
              <a:solidFill>
                <a:srgbClr val="009E9C"/>
              </a:solidFill>
              <a:latin typeface="Corbel" panose="020B0503020204020204" pitchFamily="34" charset="0"/>
              <a:ea typeface="Corbel" panose="020B0503020204020204" pitchFamily="34" charset="0"/>
              <a:cs typeface="Corbel" panose="020B0503020204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8583E7E-67EE-4F0E-A3EF-CFD57CE93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016" y="1369088"/>
            <a:ext cx="490786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34275" rIns="68575" bIns="34275" numCol="1" anchor="ctr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 panose="020B0604020202020204" pitchFamily="34" charset="0"/>
              </a:rPr>
              <a:t>Water quality is more than a coastal issue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 panose="020B0604020202020204" pitchFamily="34" charset="0"/>
              </a:rPr>
              <a:t>Pollution is picked up by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 panose="020B0604020202020204" pitchFamily="34" charset="0"/>
              </a:rPr>
              <a:t> stormwater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 panose="020B0604020202020204" pitchFamily="34" charset="0"/>
              </a:rPr>
              <a:t> and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 panose="020B0604020202020204" pitchFamily="34" charset="0"/>
              </a:rPr>
              <a:t>urban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 panose="020B0604020202020204" pitchFamily="34" charset="0"/>
              </a:rPr>
              <a:t>runoff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 panose="020B0604020202020204" pitchFamily="34" charset="0"/>
              </a:rPr>
              <a:t> and transported through watersheds to our receiving waters via the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 panose="020B0604020202020204" pitchFamily="34" charset="0"/>
              </a:rPr>
              <a:t>storm drain system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 panose="020B0604020202020204" pitchFamily="34" charset="0"/>
              </a:rPr>
              <a:t>A watershed is an area of land that channels rainfall to creeks, rivers, bays, and the ocean</a:t>
            </a: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 panose="020B0604020202020204" pitchFamily="34" charset="0"/>
            </a:endParaRP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79A0F22-C38F-4184-9002-E4E5D5DD4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894106" y="1156984"/>
            <a:ext cx="6096000" cy="556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282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0E5DAE0B-859E-47CC-90F5-32FFCF88780A}"/>
              </a:ext>
            </a:extLst>
          </p:cNvPr>
          <p:cNvSpPr txBox="1">
            <a:spLocks/>
          </p:cNvSpPr>
          <p:nvPr/>
        </p:nvSpPr>
        <p:spPr>
          <a:xfrm>
            <a:off x="522515" y="1346479"/>
            <a:ext cx="5064370" cy="48684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36867" name="Title 1">
            <a:extLst>
              <a:ext uri="{FF2B5EF4-FFF2-40B4-BE49-F238E27FC236}">
                <a16:creationId xmlns:a16="http://schemas.microsoft.com/office/drawing/2014/main" id="{AEFF2136-E266-4AB1-808B-BC69EF40CF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016" y="140677"/>
            <a:ext cx="9812217" cy="1029956"/>
          </a:xfrm>
        </p:spPr>
        <p:txBody>
          <a:bodyPr anchor="ctr"/>
          <a:lstStyle/>
          <a:p>
            <a:pPr eaLnBrk="1" hangingPunct="1">
              <a:lnSpc>
                <a:spcPts val="5000"/>
              </a:lnSpc>
            </a:pPr>
            <a:r>
              <a:rPr lang="en-US" altLang="en-US" sz="5400" b="1" dirty="0">
                <a:solidFill>
                  <a:srgbClr val="009E9C"/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What is Runoff?</a:t>
            </a:r>
            <a:endParaRPr lang="en-US" altLang="en-US" sz="3600" b="1" dirty="0">
              <a:solidFill>
                <a:srgbClr val="009E9C"/>
              </a:solidFill>
              <a:latin typeface="Corbel" panose="020B0503020204020204" pitchFamily="34" charset="0"/>
              <a:ea typeface="Corbel" panose="020B0503020204020204" pitchFamily="34" charset="0"/>
              <a:cs typeface="Corbel" panose="020B0503020204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8583E7E-67EE-4F0E-A3EF-CFD57CE93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15" y="1346479"/>
            <a:ext cx="5715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34275" rIns="68575" bIns="34275" numCol="1" anchor="ctr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 panose="020B0604020202020204" pitchFamily="34" charset="0"/>
              </a:rPr>
              <a:t>Stormwater runoff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 panose="020B0604020202020204" pitchFamily="34" charset="0"/>
              </a:rPr>
              <a:t>is water from rain events that runs off roofs, driveways, parking lots, yards, and other surfaces, and does not absorb into the ground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 panose="020B0604020202020204" pitchFamily="34" charset="0"/>
              </a:rPr>
              <a:t>Urban runoff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 panose="020B0604020202020204" pitchFamily="34" charset="0"/>
              </a:rPr>
              <a:t>is water from outdoor water use that does not soak into the ground Sources of urban runoff can include: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595959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 panose="020B0604020202020204" pitchFamily="34" charset="0"/>
              </a:rPr>
              <a:t>Overwatering your lawn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595959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 panose="020B0604020202020204" pitchFamily="34" charset="0"/>
              </a:rPr>
              <a:t>Washing your car on impermeable surfaces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595959"/>
              </a:buClr>
              <a:buSzPct val="12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cs typeface="Arial"/>
                <a:sym typeface="Arial" panose="020B0604020202020204" pitchFamily="34" charset="0"/>
              </a:rPr>
              <a:t>Spraying of your driveway or sidewalks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orbel" panose="020B0503020204020204" pitchFamily="34" charset="0"/>
              <a:cs typeface="Arial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D0494E-5843-4B75-B633-769272B30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549" y="4151047"/>
            <a:ext cx="4558218" cy="2566276"/>
          </a:xfrm>
          <a:prstGeom prst="rect">
            <a:avLst/>
          </a:prstGeom>
        </p:spPr>
      </p:pic>
      <p:pic>
        <p:nvPicPr>
          <p:cNvPr id="4" name="Picture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445D7074-A6A4-4DA5-B762-FCE6F52B8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549" y="1346479"/>
            <a:ext cx="4567936" cy="256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67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0E5DAE0B-859E-47CC-90F5-32FFCF88780A}"/>
              </a:ext>
            </a:extLst>
          </p:cNvPr>
          <p:cNvSpPr txBox="1">
            <a:spLocks/>
          </p:cNvSpPr>
          <p:nvPr/>
        </p:nvSpPr>
        <p:spPr>
          <a:xfrm>
            <a:off x="522515" y="1346479"/>
            <a:ext cx="5064370" cy="48684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36867" name="Title 1">
            <a:extLst>
              <a:ext uri="{FF2B5EF4-FFF2-40B4-BE49-F238E27FC236}">
                <a16:creationId xmlns:a16="http://schemas.microsoft.com/office/drawing/2014/main" id="{AEFF2136-E266-4AB1-808B-BC69EF40CF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516" y="205153"/>
            <a:ext cx="9970478" cy="1029956"/>
          </a:xfrm>
        </p:spPr>
        <p:txBody>
          <a:bodyPr anchor="ctr"/>
          <a:lstStyle/>
          <a:p>
            <a:pPr eaLnBrk="1" hangingPunct="1">
              <a:lnSpc>
                <a:spcPts val="5000"/>
              </a:lnSpc>
            </a:pPr>
            <a:r>
              <a:rPr lang="en-US" altLang="en-US" sz="5400" b="1" dirty="0">
                <a:solidFill>
                  <a:srgbClr val="009E9C"/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What is the Storm Drain System?</a:t>
            </a:r>
            <a:endParaRPr lang="en-US" altLang="en-US" sz="3600" b="1" dirty="0">
              <a:solidFill>
                <a:srgbClr val="009E9C"/>
              </a:solidFill>
              <a:latin typeface="Corbel" panose="020B0503020204020204" pitchFamily="34" charset="0"/>
              <a:ea typeface="Corbel" panose="020B0503020204020204" pitchFamily="34" charset="0"/>
              <a:cs typeface="Corbel" panose="020B0503020204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8583E7E-67EE-4F0E-A3EF-CFD57CE93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016" y="1369088"/>
            <a:ext cx="5715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5" tIns="34275" rIns="68575" bIns="34275" numCol="1" anchor="ctr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sym typeface="Arial" panose="020B0604020202020204" pitchFamily="34" charset="0"/>
              </a:rPr>
              <a:t>The storm drain system collects excess runoff from paved streets, parking lots, sidewalks, and roofs and discharges it to our waterways</a:t>
            </a: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endParaRPr lang="en-US" altLang="en-US" sz="2400" kern="0" dirty="0">
              <a:solidFill>
                <a:srgbClr val="595959"/>
              </a:solidFill>
              <a:latin typeface="Corbel" panose="020B05030202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altLang="en-US" sz="2400" kern="0" dirty="0">
                <a:solidFill>
                  <a:srgbClr val="595959"/>
                </a:solidFill>
                <a:latin typeface="Corbel" panose="020B0503020204020204" pitchFamily="34" charset="0"/>
              </a:rPr>
              <a:t>Built for the purpose of flood control, the storm drain system intentionally and effectively moves water from the urban environment out to the ocean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orbel" panose="020B0503020204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orbel" panose="020B0503020204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sym typeface="Arial" panose="020B0604020202020204" pitchFamily="34" charset="0"/>
              </a:rPr>
              <a:t>Water that enters the storm drain system is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sym typeface="Arial" panose="020B0604020202020204" pitchFamily="34" charset="0"/>
              </a:rPr>
              <a:t>not treated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orbel" panose="020B0503020204020204" pitchFamily="34" charset="0"/>
                <a:sym typeface="Arial" panose="020B0604020202020204" pitchFamily="34" charset="0"/>
              </a:rPr>
              <a:t>before entering our waterways and should never contain pollutants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907CC2-FB35-4E16-B296-B37ADAAE0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016" y="2344284"/>
            <a:ext cx="5499968" cy="31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60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0E5DAE0B-859E-47CC-90F5-32FFCF88780A}"/>
              </a:ext>
            </a:extLst>
          </p:cNvPr>
          <p:cNvSpPr txBox="1">
            <a:spLocks/>
          </p:cNvSpPr>
          <p:nvPr/>
        </p:nvSpPr>
        <p:spPr>
          <a:xfrm>
            <a:off x="522515" y="1346479"/>
            <a:ext cx="5064370" cy="486842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36867" name="Title 1">
            <a:extLst>
              <a:ext uri="{FF2B5EF4-FFF2-40B4-BE49-F238E27FC236}">
                <a16:creationId xmlns:a16="http://schemas.microsoft.com/office/drawing/2014/main" id="{AEFF2136-E266-4AB1-808B-BC69EF40CF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516" y="205153"/>
            <a:ext cx="9970478" cy="1029956"/>
          </a:xfrm>
        </p:spPr>
        <p:txBody>
          <a:bodyPr anchor="ctr"/>
          <a:lstStyle/>
          <a:p>
            <a:pPr eaLnBrk="1" hangingPunct="1">
              <a:lnSpc>
                <a:spcPts val="5000"/>
              </a:lnSpc>
            </a:pPr>
            <a:r>
              <a:rPr lang="en-US" altLang="en-US" sz="5400" b="1" dirty="0">
                <a:solidFill>
                  <a:srgbClr val="009E9C"/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Common Pollutants in Runoff</a:t>
            </a:r>
            <a:endParaRPr lang="en-US" altLang="en-US" sz="3600" b="1" dirty="0">
              <a:solidFill>
                <a:srgbClr val="009E9C"/>
              </a:solidFill>
              <a:latin typeface="Corbel" panose="020B0503020204020204" pitchFamily="34" charset="0"/>
              <a:ea typeface="Corbel" panose="020B0503020204020204" pitchFamily="34" charset="0"/>
              <a:cs typeface="Corbel" panose="020B05030202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ED4783-3B08-41A9-B918-1779A26AA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851" y="997627"/>
            <a:ext cx="8608298" cy="55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42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325" y="0"/>
            <a:ext cx="1695117" cy="131032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238500" y="-1"/>
            <a:ext cx="8867942" cy="6858001"/>
          </a:xfrm>
        </p:spPr>
        <p:txBody>
          <a:bodyPr wrap="square" anchor="ctr" anchorCtr="0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altLang="en-US" sz="7000" b="1" dirty="0">
                <a:solidFill>
                  <a:srgbClr val="009E9C"/>
                </a:solidFill>
                <a:latin typeface="Corbel" charset="0"/>
                <a:ea typeface="Corbel" charset="0"/>
                <a:cs typeface="Corbel" charset="0"/>
              </a:rPr>
              <a:t>How do </a:t>
            </a:r>
            <a:r>
              <a:rPr lang="en-US" altLang="en-US" sz="7000" dirty="0">
                <a:solidFill>
                  <a:srgbClr val="009E9C"/>
                </a:solidFill>
              </a:rPr>
              <a:t>W</a:t>
            </a:r>
            <a:r>
              <a:rPr lang="en-US" altLang="en-US" sz="7000" b="1" dirty="0">
                <a:solidFill>
                  <a:srgbClr val="009E9C"/>
                </a:solidFill>
                <a:latin typeface="Corbel" charset="0"/>
                <a:ea typeface="Corbel" charset="0"/>
                <a:cs typeface="Corbel" charset="0"/>
              </a:rPr>
              <a:t>e Protect Water Quality?</a:t>
            </a:r>
            <a:endParaRPr lang="en-US" sz="7000" b="1" dirty="0">
              <a:solidFill>
                <a:srgbClr val="009E9C"/>
              </a:solidFill>
              <a:latin typeface="Corbel" charset="0"/>
              <a:ea typeface="Corbel" charset="0"/>
              <a:cs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903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7">
            <a:extLst>
              <a:ext uri="{FF2B5EF4-FFF2-40B4-BE49-F238E27FC236}">
                <a16:creationId xmlns:a16="http://schemas.microsoft.com/office/drawing/2014/main" id="{517B4971-9E33-4A3A-8265-7BDCCEC770D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2032" y="165248"/>
            <a:ext cx="10289512" cy="98583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Calibri" panose="020F0502020204030204" pitchFamily="34" charset="0"/>
              <a:buNone/>
            </a:pPr>
            <a:r>
              <a:rPr lang="en-US" altLang="en-US" sz="5400" dirty="0">
                <a:solidFill>
                  <a:srgbClr val="009E9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Community Based Efforts</a:t>
            </a:r>
            <a:endParaRPr lang="en-US" altLang="en-US" dirty="0">
              <a:solidFill>
                <a:srgbClr val="009E9C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4EF3148-A594-4DBD-8D9C-173B0C2D1AD7}"/>
              </a:ext>
            </a:extLst>
          </p:cNvPr>
          <p:cNvSpPr txBox="1">
            <a:spLocks/>
          </p:cNvSpPr>
          <p:nvPr/>
        </p:nvSpPr>
        <p:spPr>
          <a:xfrm>
            <a:off x="422033" y="1332688"/>
            <a:ext cx="6095499" cy="5298700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Education and Outreach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– Raise knowledge and awareness regarding stormwater pollution through events, ad campaigns, and social media</a:t>
            </a:r>
          </a:p>
          <a:p>
            <a:pPr algn="l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Behavior Change Research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– Understand the barriers and benefits to adopting stormwater-safe behaviors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Pollution Prevention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– Working with the community to stop stormwater pollution before it start</a:t>
            </a:r>
            <a:r>
              <a:rPr lang="en-US" sz="32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orbel" charset="0"/>
              <a:ea typeface="Corbel" charset="0"/>
              <a:cs typeface="Corbel" charset="0"/>
            </a:endParaRPr>
          </a:p>
        </p:txBody>
      </p:sp>
      <p:pic>
        <p:nvPicPr>
          <p:cNvPr id="3" name="Picture 2" descr="A group of people at an event&#10;&#10;Description automatically generated with low confidence">
            <a:extLst>
              <a:ext uri="{FF2B5EF4-FFF2-40B4-BE49-F238E27FC236}">
                <a16:creationId xmlns:a16="http://schemas.microsoft.com/office/drawing/2014/main" id="{7C027BB2-4D9F-485A-B318-785259770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532" y="1926076"/>
            <a:ext cx="5490967" cy="4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18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7">
            <a:extLst>
              <a:ext uri="{FF2B5EF4-FFF2-40B4-BE49-F238E27FC236}">
                <a16:creationId xmlns:a16="http://schemas.microsoft.com/office/drawing/2014/main" id="{517B4971-9E33-4A3A-8265-7BDCCEC770D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22032" y="165248"/>
            <a:ext cx="10289512" cy="98583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Calibri" panose="020F0502020204030204" pitchFamily="34" charset="0"/>
              <a:buNone/>
            </a:pPr>
            <a:r>
              <a:rPr lang="en-US" altLang="en-US" sz="5400" dirty="0">
                <a:solidFill>
                  <a:srgbClr val="009E9C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Runoff Relief</a:t>
            </a:r>
            <a:endParaRPr lang="en-US" altLang="en-US" dirty="0">
              <a:solidFill>
                <a:srgbClr val="009E9C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4EF3148-A594-4DBD-8D9C-173B0C2D1AD7}"/>
              </a:ext>
            </a:extLst>
          </p:cNvPr>
          <p:cNvSpPr txBox="1">
            <a:spLocks/>
          </p:cNvSpPr>
          <p:nvPr/>
        </p:nvSpPr>
        <p:spPr>
          <a:xfrm>
            <a:off x="422031" y="1151085"/>
            <a:ext cx="5881491" cy="53521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Capture 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– Landscape features like dry creek beds </a:t>
            </a:r>
            <a:r>
              <a:rPr lang="en-US" sz="30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and rain gardens allow stormwater to infiltrate instead of runoff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Treatment 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– </a:t>
            </a:r>
            <a:r>
              <a:rPr lang="en-US" sz="30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L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ocalized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 filtration</a:t>
            </a:r>
            <a:r>
              <a:rPr lang="en-US" sz="3000" dirty="0">
                <a:solidFill>
                  <a:srgbClr val="000000">
                    <a:lumMod val="65000"/>
                    <a:lumOff val="35000"/>
                  </a:srgbClr>
                </a:solidFill>
                <a:latin typeface="Corbel" charset="0"/>
                <a:ea typeface="Corbel" charset="0"/>
                <a:cs typeface="Corbel" charset="0"/>
              </a:rPr>
              <a:t> and treatment systems remove pollution before dry weather runoff enters receiving waters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orbel" charset="0"/>
              <a:ea typeface="Corbel" charset="0"/>
              <a:cs typeface="Corbe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Reuse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orbel" charset="0"/>
                <a:ea typeface="Corbel" charset="0"/>
                <a:cs typeface="Corbel" charset="0"/>
              </a:rPr>
              <a:t> – Captured dry weather runoff can be treated and reused as recycled water</a:t>
            </a:r>
          </a:p>
        </p:txBody>
      </p:sp>
      <p:pic>
        <p:nvPicPr>
          <p:cNvPr id="3" name="Picture 2" descr="A picture containing grass, outdoor, rock, stone&#10;&#10;Description automatically generated">
            <a:extLst>
              <a:ext uri="{FF2B5EF4-FFF2-40B4-BE49-F238E27FC236}">
                <a16:creationId xmlns:a16="http://schemas.microsoft.com/office/drawing/2014/main" id="{0E5B330E-505A-4606-B0BF-914D31336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62" y="1760014"/>
            <a:ext cx="5512340" cy="413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6724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F5C4843D1CE94CBE8C59886AB52461" ma:contentTypeVersion="16" ma:contentTypeDescription="Create a new document." ma:contentTypeScope="" ma:versionID="5e8369fcb82515cd3ef062e1a06bcf8c">
  <xsd:schema xmlns:xsd="http://www.w3.org/2001/XMLSchema" xmlns:xs="http://www.w3.org/2001/XMLSchema" xmlns:p="http://schemas.microsoft.com/office/2006/metadata/properties" xmlns:ns2="79456ced-c124-43db-85a4-2ac45c797a5a" xmlns:ns3="cb172be9-ce75-4853-89c5-29b6ecc8d039" targetNamespace="http://schemas.microsoft.com/office/2006/metadata/properties" ma:root="true" ma:fieldsID="5b7ebb54f866ff1ca57f9cf90ccfe330" ns2:_="" ns3:_="">
    <xsd:import namespace="79456ced-c124-43db-85a4-2ac45c797a5a"/>
    <xsd:import namespace="cb172be9-ce75-4853-89c5-29b6ecc8d0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456ced-c124-43db-85a4-2ac45c797a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fd712ac-0b54-495d-a2ac-d38bbecf2a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172be9-ce75-4853-89c5-29b6ecc8d03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f5d3216-6668-4498-9cda-ed1e0ab3f0f8}" ma:internalName="TaxCatchAll" ma:showField="CatchAllData" ma:web="cb172be9-ce75-4853-89c5-29b6ecc8d0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b172be9-ce75-4853-89c5-29b6ecc8d039" xsi:nil="true"/>
    <lcf76f155ced4ddcb4097134ff3c332f xmlns="79456ced-c124-43db-85a4-2ac45c797a5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A4C251B-FAD5-412C-93CA-A445CAA1ADCB}"/>
</file>

<file path=customXml/itemProps2.xml><?xml version="1.0" encoding="utf-8"?>
<ds:datastoreItem xmlns:ds="http://schemas.openxmlformats.org/officeDocument/2006/customXml" ds:itemID="{2F83A40E-B2C7-4A82-A20F-06B7A84438EE}"/>
</file>

<file path=customXml/itemProps3.xml><?xml version="1.0" encoding="utf-8"?>
<ds:datastoreItem xmlns:ds="http://schemas.openxmlformats.org/officeDocument/2006/customXml" ds:itemID="{049E7E2F-D90D-486B-893A-A346FAD5A82C}"/>
</file>

<file path=docProps/app.xml><?xml version="1.0" encoding="utf-8"?>
<Properties xmlns="http://schemas.openxmlformats.org/officeDocument/2006/extended-properties" xmlns:vt="http://schemas.openxmlformats.org/officeDocument/2006/docPropsVTypes">
  <TotalTime>9677</TotalTime>
  <Words>846</Words>
  <Application>Microsoft Office PowerPoint</Application>
  <PresentationFormat>Widescreen</PresentationFormat>
  <Paragraphs>112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Corbel</vt:lpstr>
      <vt:lpstr>1_Office Theme</vt:lpstr>
      <vt:lpstr>2_Office Theme</vt:lpstr>
      <vt:lpstr>How HOAs can Protect Water Quality through Efficiency</vt:lpstr>
      <vt:lpstr>OC Stormwater Program (H2OC)</vt:lpstr>
      <vt:lpstr>Protecting Our Water Resources</vt:lpstr>
      <vt:lpstr>What is Runoff?</vt:lpstr>
      <vt:lpstr>What is the Storm Drain System?</vt:lpstr>
      <vt:lpstr>Common Pollutants in Runoff</vt:lpstr>
      <vt:lpstr>How do We Protect Water Quality?</vt:lpstr>
      <vt:lpstr>Community Based Efforts</vt:lpstr>
      <vt:lpstr>Runoff Relief</vt:lpstr>
      <vt:lpstr>The Results Are In…</vt:lpstr>
      <vt:lpstr>We’re All Making A Difference</vt:lpstr>
      <vt:lpstr>How can YOU be Part of the Solution?</vt:lpstr>
      <vt:lpstr>Where Does Our Water Go?</vt:lpstr>
      <vt:lpstr>Accept the Challenge</vt:lpstr>
      <vt:lpstr>Spread the Word</vt:lpstr>
      <vt:lpstr>Resources Available</vt:lpstr>
      <vt:lpstr>Set an example</vt:lpstr>
      <vt:lpstr>We’re Here to Help!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McGuire, Andrew</dc:creator>
  <cp:lastModifiedBy>Joey Schmitt</cp:lastModifiedBy>
  <cp:revision>48</cp:revision>
  <dcterms:created xsi:type="dcterms:W3CDTF">2022-08-30T15:52:15Z</dcterms:created>
  <dcterms:modified xsi:type="dcterms:W3CDTF">2022-09-29T21:18:29Z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0x010100B1F5C4843D1CE94CBE8C59886AB52461</vt:lpwstr>
  </property>
</Properties>
</file>